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54"/>
  </p:notesMasterIdLst>
  <p:handoutMasterIdLst>
    <p:handoutMasterId r:id="rId55"/>
  </p:handoutMasterIdLst>
  <p:sldIdLst>
    <p:sldId id="258" r:id="rId5"/>
    <p:sldId id="280" r:id="rId6"/>
    <p:sldId id="281" r:id="rId7"/>
    <p:sldId id="261" r:id="rId8"/>
    <p:sldId id="262" r:id="rId9"/>
    <p:sldId id="394" r:id="rId10"/>
    <p:sldId id="400" r:id="rId11"/>
    <p:sldId id="354" r:id="rId12"/>
    <p:sldId id="355" r:id="rId13"/>
    <p:sldId id="356" r:id="rId14"/>
    <p:sldId id="357" r:id="rId15"/>
    <p:sldId id="358" r:id="rId16"/>
    <p:sldId id="359" r:id="rId17"/>
    <p:sldId id="366" r:id="rId18"/>
    <p:sldId id="393" r:id="rId19"/>
    <p:sldId id="362" r:id="rId20"/>
    <p:sldId id="363" r:id="rId21"/>
    <p:sldId id="364" r:id="rId22"/>
    <p:sldId id="365" r:id="rId23"/>
    <p:sldId id="392" r:id="rId24"/>
    <p:sldId id="367" r:id="rId25"/>
    <p:sldId id="368" r:id="rId26"/>
    <p:sldId id="369" r:id="rId27"/>
    <p:sldId id="395" r:id="rId28"/>
    <p:sldId id="396" r:id="rId29"/>
    <p:sldId id="397" r:id="rId30"/>
    <p:sldId id="401" r:id="rId31"/>
    <p:sldId id="398" r:id="rId32"/>
    <p:sldId id="375" r:id="rId33"/>
    <p:sldId id="402" r:id="rId34"/>
    <p:sldId id="377" r:id="rId35"/>
    <p:sldId id="378" r:id="rId36"/>
    <p:sldId id="379" r:id="rId37"/>
    <p:sldId id="380" r:id="rId38"/>
    <p:sldId id="381" r:id="rId39"/>
    <p:sldId id="403" r:id="rId40"/>
    <p:sldId id="399" r:id="rId41"/>
    <p:sldId id="404" r:id="rId42"/>
    <p:sldId id="385" r:id="rId43"/>
    <p:sldId id="405" r:id="rId44"/>
    <p:sldId id="387" r:id="rId45"/>
    <p:sldId id="388" r:id="rId46"/>
    <p:sldId id="389" r:id="rId47"/>
    <p:sldId id="390" r:id="rId48"/>
    <p:sldId id="391" r:id="rId49"/>
    <p:sldId id="271" r:id="rId50"/>
    <p:sldId id="272" r:id="rId51"/>
    <p:sldId id="278" r:id="rId52"/>
    <p:sldId id="279" r:id="rId53"/>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JURY TALUKDAR" initials="JT" lastIdx="1" clrIdx="1">
    <p:extLst>
      <p:ext uri="{19B8F6BF-5375-455C-9EA6-DF929625EA0E}">
        <p15:presenceInfo xmlns:p15="http://schemas.microsoft.com/office/powerpoint/2012/main" userId="S::jtalukda@in.ibm.com::8e793718-eb45-41a4-9b49-0a7ef99dff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9"/>
    <a:srgbClr val="FFC000"/>
    <a:srgbClr val="79BEE8"/>
    <a:srgbClr val="FF9900"/>
    <a:srgbClr val="59AFE4"/>
    <a:srgbClr val="924CFC"/>
    <a:srgbClr val="008381"/>
    <a:srgbClr val="DBFBFB"/>
    <a:srgbClr val="006161"/>
    <a:srgbClr val="C4CF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autoAdjust="0"/>
    <p:restoredTop sz="93817" autoAdjust="0"/>
  </p:normalViewPr>
  <p:slideViewPr>
    <p:cSldViewPr snapToObjects="1">
      <p:cViewPr varScale="1">
        <p:scale>
          <a:sx n="80" d="100"/>
          <a:sy n="80" d="100"/>
        </p:scale>
        <p:origin x="712" y="73"/>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1" Type="http://schemas.openxmlformats.org/officeDocument/2006/relationships/hyperlink" Target="https://arstechnica.com/information-technology/2010/01/oauth-and-oauth-wrap-defeating-the-password-anti-pattern/"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arstechnica.com/information-technology/2010/01/oauth-and-oauth-wrap-defeating-the-password-anti-pattern/"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4531ECB5-585A-423B-AE74-9E8502613304}">
      <dgm:prSet custT="1"/>
      <dgm:spPr>
        <a:solidFill>
          <a:schemeClr val="tx1">
            <a:lumMod val="75000"/>
            <a:lumOff val="25000"/>
          </a:schemeClr>
        </a:solidFill>
      </dgm:spPr>
      <dgm:t>
        <a:bodyPr/>
        <a:lstStyle/>
        <a:p>
          <a:r>
            <a:rPr lang="en-IN" sz="2000" dirty="0">
              <a:solidFill>
                <a:schemeClr val="bg2"/>
              </a:solidFill>
              <a:latin typeface="IBM Plex Sans" panose="020B0503050203000203" pitchFamily="34" charset="0"/>
            </a:rPr>
            <a:t>Securing applications, platform, integrations, data, and communication is a pervasive need in all architectures, Microservices or otherwise.</a:t>
          </a:r>
        </a:p>
      </dgm:t>
    </dgm:pt>
    <dgm:pt modelId="{8895DA60-EFD9-49B1-AC98-5673812B7CCE}" type="parTrans" cxnId="{5917E96D-300B-472A-9FEB-9B85B6A5C613}">
      <dgm:prSet/>
      <dgm:spPr/>
      <dgm:t>
        <a:bodyPr/>
        <a:lstStyle/>
        <a:p>
          <a:endParaRPr lang="en-IN" sz="2000">
            <a:latin typeface="IBM Plex Sans" panose="020B0503050203000203" pitchFamily="34" charset="0"/>
          </a:endParaRPr>
        </a:p>
      </dgm:t>
    </dgm:pt>
    <dgm:pt modelId="{274529E2-2FD7-4080-8754-506EA92F68E3}" type="sibTrans" cxnId="{5917E96D-300B-472A-9FEB-9B85B6A5C613}">
      <dgm:prSet/>
      <dgm:spPr/>
      <dgm:t>
        <a:bodyPr/>
        <a:lstStyle/>
        <a:p>
          <a:endParaRPr lang="en-IN" sz="2000">
            <a:latin typeface="IBM Plex Sans" panose="020B0503050203000203" pitchFamily="34" charset="0"/>
          </a:endParaRPr>
        </a:p>
      </dgm:t>
    </dgm:pt>
    <dgm:pt modelId="{531732B8-65C5-4F75-85AE-589E5DA72251}">
      <dgm:prSet phldrT="[Text]" custT="1"/>
      <dgm:spPr>
        <a:solidFill>
          <a:schemeClr val="tx1">
            <a:lumMod val="75000"/>
            <a:lumOff val="25000"/>
          </a:schemeClr>
        </a:solidFill>
      </dgm:spPr>
      <dgm:t>
        <a:bodyPr/>
        <a:lstStyle/>
        <a:p>
          <a:r>
            <a:rPr lang="en-IN" sz="2000" dirty="0">
              <a:solidFill>
                <a:schemeClr val="bg2"/>
              </a:solidFill>
              <a:latin typeface="IBM Plex Sans" panose="020B0503050203000203" pitchFamily="34" charset="0"/>
            </a:rPr>
            <a:t>Value of client relationship, sensitivity of data, vulnerability to breaches is something that gets more and more highlighted in today’s world due to focus on these things and how much “software has eaten the world”.</a:t>
          </a:r>
        </a:p>
      </dgm:t>
    </dgm:pt>
    <dgm:pt modelId="{B305B579-0259-48B2-9132-080703C96FD3}" type="parTrans" cxnId="{F50CF311-CB28-4CCB-8503-B09E71E7DEE2}">
      <dgm:prSet/>
      <dgm:spPr/>
      <dgm:t>
        <a:bodyPr/>
        <a:lstStyle/>
        <a:p>
          <a:endParaRPr lang="en-IN" sz="2000">
            <a:latin typeface="IBM Plex Sans" panose="020B0503050203000203" pitchFamily="34" charset="0"/>
          </a:endParaRPr>
        </a:p>
      </dgm:t>
    </dgm:pt>
    <dgm:pt modelId="{348C815C-5DF6-4B0A-A0BA-0AF205FE6BD2}" type="sibTrans" cxnId="{F50CF311-CB28-4CCB-8503-B09E71E7DEE2}">
      <dgm:prSet/>
      <dgm:spPr/>
      <dgm:t>
        <a:bodyPr/>
        <a:lstStyle/>
        <a:p>
          <a:endParaRPr lang="en-IN" sz="2000">
            <a:latin typeface="IBM Plex Sans" panose="020B0503050203000203" pitchFamily="34" charset="0"/>
          </a:endParaRPr>
        </a:p>
      </dgm:t>
    </dgm:pt>
    <dgm:pt modelId="{374DB2F6-F8B2-4F8F-A000-B3504900B718}">
      <dgm:prSet phldrT="[Text]" custT="1"/>
      <dgm:spPr>
        <a:solidFill>
          <a:srgbClr val="FF9900"/>
        </a:solidFill>
      </dgm:spPr>
      <dgm:t>
        <a:bodyPr/>
        <a:lstStyle/>
        <a:p>
          <a:r>
            <a:rPr lang="en-IN" sz="2000" dirty="0">
              <a:solidFill>
                <a:schemeClr val="bg2"/>
              </a:solidFill>
              <a:latin typeface="IBM Plex Sans" panose="020B0503050203000203" pitchFamily="34" charset="0"/>
            </a:rPr>
            <a:t>The Cloud and Cloud native architectures like Microservices has added to the complexity of security, but also made it easy to implement due to managed services like PaaS abstracting away much of these concerns from the developer.</a:t>
          </a:r>
        </a:p>
      </dgm:t>
    </dgm:pt>
    <dgm:pt modelId="{FF37C2D5-D5A7-4463-8E10-A42DAF7C43E3}" type="parTrans" cxnId="{4274B385-D4B5-4248-B75E-CBAB830852DC}">
      <dgm:prSet/>
      <dgm:spPr/>
      <dgm:t>
        <a:bodyPr/>
        <a:lstStyle/>
        <a:p>
          <a:endParaRPr lang="en-IN" sz="2000">
            <a:latin typeface="IBM Plex Sans" panose="020B0503050203000203" pitchFamily="34" charset="0"/>
          </a:endParaRPr>
        </a:p>
      </dgm:t>
    </dgm:pt>
    <dgm:pt modelId="{F4FD0D69-DA38-4A38-8D20-E9EB26F7314E}" type="sibTrans" cxnId="{4274B385-D4B5-4248-B75E-CBAB830852DC}">
      <dgm:prSet/>
      <dgm:spPr/>
      <dgm:t>
        <a:bodyPr/>
        <a:lstStyle/>
        <a:p>
          <a:endParaRPr lang="en-IN" sz="2000">
            <a:latin typeface="IBM Plex Sans" panose="020B0503050203000203" pitchFamily="34" charset="0"/>
          </a:endParaRPr>
        </a:p>
      </dgm:t>
    </dgm:pt>
    <dgm:pt modelId="{ECB9623B-D6D6-428D-9C8B-9481CBAC95AE}">
      <dgm:prSet phldrT="[Text]" custT="1"/>
      <dgm:spPr>
        <a:solidFill>
          <a:schemeClr val="tx1">
            <a:lumMod val="75000"/>
            <a:lumOff val="25000"/>
          </a:schemeClr>
        </a:solidFill>
      </dgm:spPr>
      <dgm:t>
        <a:bodyPr/>
        <a:lstStyle/>
        <a:p>
          <a:r>
            <a:rPr lang="en-IN" sz="2000" dirty="0">
              <a:solidFill>
                <a:schemeClr val="bg2"/>
              </a:solidFill>
              <a:latin typeface="IBM Plex Sans" panose="020B0503050203000203" pitchFamily="34" charset="0"/>
            </a:rPr>
            <a:t>But Security is a N-Dimensioned concern and doesn’t stop only at technology. </a:t>
          </a:r>
        </a:p>
      </dgm:t>
    </dgm:pt>
    <dgm:pt modelId="{4198BBE8-30F7-4742-B332-64D82F4FD2D3}" type="parTrans" cxnId="{B4C83888-648D-4E1E-9DD3-4161CA5B2DD5}">
      <dgm:prSet/>
      <dgm:spPr/>
      <dgm:t>
        <a:bodyPr/>
        <a:lstStyle/>
        <a:p>
          <a:endParaRPr lang="en-IN" sz="2000">
            <a:latin typeface="IBM Plex Sans" panose="020B0503050203000203" pitchFamily="34" charset="0"/>
          </a:endParaRPr>
        </a:p>
      </dgm:t>
    </dgm:pt>
    <dgm:pt modelId="{48BA4012-4B9D-40E2-9990-7EC01BDA999B}" type="sibTrans" cxnId="{B4C83888-648D-4E1E-9DD3-4161CA5B2DD5}">
      <dgm:prSet/>
      <dgm:spPr/>
      <dgm:t>
        <a:bodyPr/>
        <a:lstStyle/>
        <a:p>
          <a:endParaRPr lang="en-IN" sz="2000">
            <a:latin typeface="IBM Plex Sans" panose="020B0503050203000203" pitchFamily="34" charset="0"/>
          </a:endParaRPr>
        </a:p>
      </dgm:t>
    </dgm:pt>
    <dgm:pt modelId="{CCB38842-B33C-436B-BF29-9F3A32DE527C}">
      <dgm:prSet phldrT="[Text]" custT="1"/>
      <dgm:spPr>
        <a:solidFill>
          <a:schemeClr val="tx1">
            <a:lumMod val="75000"/>
            <a:lumOff val="25000"/>
          </a:schemeClr>
        </a:solidFill>
      </dgm:spPr>
      <dgm:t>
        <a:bodyPr/>
        <a:lstStyle/>
        <a:p>
          <a:r>
            <a:rPr lang="en-IN" sz="2000" dirty="0">
              <a:solidFill>
                <a:schemeClr val="bg2"/>
              </a:solidFill>
              <a:latin typeface="IBM Plex Sans" panose="020B0503050203000203" pitchFamily="34" charset="0"/>
            </a:rPr>
            <a:t>Microservices architecture specifically reduces the ‘surface area’ of attack since the components of the application are isolated services and databases.</a:t>
          </a:r>
        </a:p>
      </dgm:t>
    </dgm:pt>
    <dgm:pt modelId="{AD51EAD1-E3E5-4423-B2EB-B7DAA3FB1CF3}" type="parTrans" cxnId="{91684664-D18D-4C67-94B3-6437B402FEFB}">
      <dgm:prSet/>
      <dgm:spPr/>
      <dgm:t>
        <a:bodyPr/>
        <a:lstStyle/>
        <a:p>
          <a:endParaRPr lang="en-IN" sz="2000">
            <a:latin typeface="IBM Plex Sans" panose="020B0503050203000203" pitchFamily="34" charset="0"/>
          </a:endParaRPr>
        </a:p>
      </dgm:t>
    </dgm:pt>
    <dgm:pt modelId="{5392AE38-A2AA-46C0-9890-794EC94A5410}" type="sibTrans" cxnId="{91684664-D18D-4C67-94B3-6437B402FEFB}">
      <dgm:prSet/>
      <dgm:spPr/>
      <dgm:t>
        <a:bodyPr/>
        <a:lstStyle/>
        <a:p>
          <a:endParaRPr lang="en-IN" sz="2000">
            <a:latin typeface="IBM Plex Sans" panose="020B0503050203000203" pitchFamily="34" charset="0"/>
          </a:endParaRPr>
        </a:p>
      </dgm:t>
    </dgm:pt>
    <dgm:pt modelId="{30B533B1-3247-4F1B-8D46-CA9DB3207A7C}">
      <dgm:prSet phldrT="[Text]" custT="1"/>
      <dgm:spPr>
        <a:solidFill>
          <a:schemeClr val="tx1">
            <a:lumMod val="75000"/>
            <a:lumOff val="25000"/>
          </a:schemeClr>
        </a:solidFill>
      </dgm:spPr>
      <dgm:t>
        <a:bodyPr/>
        <a:lstStyle/>
        <a:p>
          <a:r>
            <a:rPr lang="en-IN" sz="2000" dirty="0">
              <a:solidFill>
                <a:schemeClr val="bg2"/>
              </a:solidFill>
              <a:latin typeface="IBM Plex Sans" panose="020B0503050203000203" pitchFamily="34" charset="0"/>
            </a:rPr>
            <a:t>Owing to distributed nature of Microservices, the user security like authentication, stateful session, and identity propagation across Microservices raises new challenges that need to be addressed. </a:t>
          </a:r>
        </a:p>
      </dgm:t>
    </dgm:pt>
    <dgm:pt modelId="{69DD227D-5260-457B-92F2-C51DB1CB79F7}" type="parTrans" cxnId="{A44B0370-F6DF-49ED-8C33-95B7E19ADBC9}">
      <dgm:prSet/>
      <dgm:spPr/>
      <dgm:t>
        <a:bodyPr/>
        <a:lstStyle/>
        <a:p>
          <a:endParaRPr lang="en-IN" sz="2000">
            <a:latin typeface="IBM Plex Sans" panose="020B0503050203000203" pitchFamily="34" charset="0"/>
          </a:endParaRPr>
        </a:p>
      </dgm:t>
    </dgm:pt>
    <dgm:pt modelId="{4250F1E2-654E-46E1-BA38-AFD40E19F102}" type="sibTrans" cxnId="{A44B0370-F6DF-49ED-8C33-95B7E19ADBC9}">
      <dgm:prSet/>
      <dgm:spPr/>
      <dgm:t>
        <a:bodyPr/>
        <a:lstStyle/>
        <a:p>
          <a:endParaRPr lang="en-IN" sz="2000">
            <a:latin typeface="IBM Plex Sans" panose="020B0503050203000203" pitchFamily="34" charset="0"/>
          </a:endParaRPr>
        </a:p>
      </dgm:t>
    </dgm:pt>
    <dgm:pt modelId="{F629661B-9644-4F6C-8E13-B2423049120B}" type="pres">
      <dgm:prSet presAssocID="{69E27BF4-9131-47C0-B5A1-7D6F613AC2DE}" presName="diagram" presStyleCnt="0">
        <dgm:presLayoutVars>
          <dgm:dir/>
          <dgm:resizeHandles val="exact"/>
        </dgm:presLayoutVars>
      </dgm:prSet>
      <dgm:spPr/>
    </dgm:pt>
    <dgm:pt modelId="{E1C78480-B611-4888-BB72-DD5E472735D7}" type="pres">
      <dgm:prSet presAssocID="{4531ECB5-585A-423B-AE74-9E8502613304}" presName="node" presStyleLbl="node1" presStyleIdx="0" presStyleCnt="6">
        <dgm:presLayoutVars>
          <dgm:bulletEnabled val="1"/>
        </dgm:presLayoutVars>
      </dgm:prSet>
      <dgm:spPr/>
    </dgm:pt>
    <dgm:pt modelId="{00433AA5-B49D-4EF5-B4FF-D807C3DFE3E3}" type="pres">
      <dgm:prSet presAssocID="{274529E2-2FD7-4080-8754-506EA92F68E3}" presName="sibTrans" presStyleCnt="0"/>
      <dgm:spPr/>
    </dgm:pt>
    <dgm:pt modelId="{5C7B4A27-443D-48A6-AEE4-003105EAE9D1}" type="pres">
      <dgm:prSet presAssocID="{531732B8-65C5-4F75-85AE-589E5DA72251}" presName="node" presStyleLbl="node1" presStyleIdx="1" presStyleCnt="6">
        <dgm:presLayoutVars>
          <dgm:bulletEnabled val="1"/>
        </dgm:presLayoutVars>
      </dgm:prSet>
      <dgm:spPr/>
    </dgm:pt>
    <dgm:pt modelId="{5990A763-0FC8-48B2-95BC-11B23E8FDC88}" type="pres">
      <dgm:prSet presAssocID="{348C815C-5DF6-4B0A-A0BA-0AF205FE6BD2}" presName="sibTrans" presStyleCnt="0"/>
      <dgm:spPr/>
    </dgm:pt>
    <dgm:pt modelId="{5A3AD335-4282-4D39-A6E1-395CE9E8A6FA}" type="pres">
      <dgm:prSet presAssocID="{374DB2F6-F8B2-4F8F-A000-B3504900B718}" presName="node" presStyleLbl="node1" presStyleIdx="2" presStyleCnt="6">
        <dgm:presLayoutVars>
          <dgm:bulletEnabled val="1"/>
        </dgm:presLayoutVars>
      </dgm:prSet>
      <dgm:spPr/>
    </dgm:pt>
    <dgm:pt modelId="{D18B0E98-71F9-45CF-9B6D-D585E3E4CECD}" type="pres">
      <dgm:prSet presAssocID="{F4FD0D69-DA38-4A38-8D20-E9EB26F7314E}" presName="sibTrans" presStyleCnt="0"/>
      <dgm:spPr/>
    </dgm:pt>
    <dgm:pt modelId="{21AE446D-664B-4005-A435-8F3D87B00E42}" type="pres">
      <dgm:prSet presAssocID="{ECB9623B-D6D6-428D-9C8B-9481CBAC95AE}" presName="node" presStyleLbl="node1" presStyleIdx="3" presStyleCnt="6">
        <dgm:presLayoutVars>
          <dgm:bulletEnabled val="1"/>
        </dgm:presLayoutVars>
      </dgm:prSet>
      <dgm:spPr/>
    </dgm:pt>
    <dgm:pt modelId="{30B8E8D3-A839-457C-87A0-999B56919AB9}" type="pres">
      <dgm:prSet presAssocID="{48BA4012-4B9D-40E2-9990-7EC01BDA999B}" presName="sibTrans" presStyleCnt="0"/>
      <dgm:spPr/>
    </dgm:pt>
    <dgm:pt modelId="{F9DCE2ED-70E6-4379-91E8-1AF17FB3D143}" type="pres">
      <dgm:prSet presAssocID="{CCB38842-B33C-436B-BF29-9F3A32DE527C}" presName="node" presStyleLbl="node1" presStyleIdx="4" presStyleCnt="6">
        <dgm:presLayoutVars>
          <dgm:bulletEnabled val="1"/>
        </dgm:presLayoutVars>
      </dgm:prSet>
      <dgm:spPr/>
    </dgm:pt>
    <dgm:pt modelId="{4FC9A75F-FC03-4551-B616-AAA9206A35BB}" type="pres">
      <dgm:prSet presAssocID="{5392AE38-A2AA-46C0-9890-794EC94A5410}" presName="sibTrans" presStyleCnt="0"/>
      <dgm:spPr/>
    </dgm:pt>
    <dgm:pt modelId="{F96029FA-6BDC-4631-BFE2-9CB0C6E7BF90}" type="pres">
      <dgm:prSet presAssocID="{30B533B1-3247-4F1B-8D46-CA9DB3207A7C}" presName="node" presStyleLbl="node1" presStyleIdx="5" presStyleCnt="6">
        <dgm:presLayoutVars>
          <dgm:bulletEnabled val="1"/>
        </dgm:presLayoutVars>
      </dgm:prSet>
      <dgm:spPr/>
    </dgm:pt>
  </dgm:ptLst>
  <dgm:cxnLst>
    <dgm:cxn modelId="{F50CF311-CB28-4CCB-8503-B09E71E7DEE2}" srcId="{69E27BF4-9131-47C0-B5A1-7D6F613AC2DE}" destId="{531732B8-65C5-4F75-85AE-589E5DA72251}" srcOrd="1" destOrd="0" parTransId="{B305B579-0259-48B2-9132-080703C96FD3}" sibTransId="{348C815C-5DF6-4B0A-A0BA-0AF205FE6BD2}"/>
    <dgm:cxn modelId="{91684664-D18D-4C67-94B3-6437B402FEFB}" srcId="{69E27BF4-9131-47C0-B5A1-7D6F613AC2DE}" destId="{CCB38842-B33C-436B-BF29-9F3A32DE527C}" srcOrd="4" destOrd="0" parTransId="{AD51EAD1-E3E5-4423-B2EB-B7DAA3FB1CF3}" sibTransId="{5392AE38-A2AA-46C0-9890-794EC94A5410}"/>
    <dgm:cxn modelId="{5917E96D-300B-472A-9FEB-9B85B6A5C613}" srcId="{69E27BF4-9131-47C0-B5A1-7D6F613AC2DE}" destId="{4531ECB5-585A-423B-AE74-9E8502613304}" srcOrd="0" destOrd="0" parTransId="{8895DA60-EFD9-49B1-AC98-5673812B7CCE}" sibTransId="{274529E2-2FD7-4080-8754-506EA92F68E3}"/>
    <dgm:cxn modelId="{53FA3E4E-433C-4943-936C-02E6A62414BB}" type="presOf" srcId="{30B533B1-3247-4F1B-8D46-CA9DB3207A7C}" destId="{F96029FA-6BDC-4631-BFE2-9CB0C6E7BF90}" srcOrd="0" destOrd="0" presId="urn:microsoft.com/office/officeart/2005/8/layout/default"/>
    <dgm:cxn modelId="{A44B0370-F6DF-49ED-8C33-95B7E19ADBC9}" srcId="{69E27BF4-9131-47C0-B5A1-7D6F613AC2DE}" destId="{30B533B1-3247-4F1B-8D46-CA9DB3207A7C}" srcOrd="5" destOrd="0" parTransId="{69DD227D-5260-457B-92F2-C51DB1CB79F7}" sibTransId="{4250F1E2-654E-46E1-BA38-AFD40E19F102}"/>
    <dgm:cxn modelId="{145DD052-FC94-439A-9128-107DBD689A1D}" type="presOf" srcId="{69E27BF4-9131-47C0-B5A1-7D6F613AC2DE}" destId="{F629661B-9644-4F6C-8E13-B2423049120B}" srcOrd="0" destOrd="0" presId="urn:microsoft.com/office/officeart/2005/8/layout/default"/>
    <dgm:cxn modelId="{464FFC82-E68A-4D28-93D6-F003289B951C}" type="presOf" srcId="{4531ECB5-585A-423B-AE74-9E8502613304}" destId="{E1C78480-B611-4888-BB72-DD5E472735D7}" srcOrd="0" destOrd="0" presId="urn:microsoft.com/office/officeart/2005/8/layout/default"/>
    <dgm:cxn modelId="{4274B385-D4B5-4248-B75E-CBAB830852DC}" srcId="{69E27BF4-9131-47C0-B5A1-7D6F613AC2DE}" destId="{374DB2F6-F8B2-4F8F-A000-B3504900B718}" srcOrd="2" destOrd="0" parTransId="{FF37C2D5-D5A7-4463-8E10-A42DAF7C43E3}" sibTransId="{F4FD0D69-DA38-4A38-8D20-E9EB26F7314E}"/>
    <dgm:cxn modelId="{B4C83888-648D-4E1E-9DD3-4161CA5B2DD5}" srcId="{69E27BF4-9131-47C0-B5A1-7D6F613AC2DE}" destId="{ECB9623B-D6D6-428D-9C8B-9481CBAC95AE}" srcOrd="3" destOrd="0" parTransId="{4198BBE8-30F7-4742-B332-64D82F4FD2D3}" sibTransId="{48BA4012-4B9D-40E2-9990-7EC01BDA999B}"/>
    <dgm:cxn modelId="{2F5A5690-5038-4BF7-8451-3C1F87760CA6}" type="presOf" srcId="{531732B8-65C5-4F75-85AE-589E5DA72251}" destId="{5C7B4A27-443D-48A6-AEE4-003105EAE9D1}" srcOrd="0" destOrd="0" presId="urn:microsoft.com/office/officeart/2005/8/layout/default"/>
    <dgm:cxn modelId="{19A139B4-1497-41EE-A3B0-8D77793E2005}" type="presOf" srcId="{374DB2F6-F8B2-4F8F-A000-B3504900B718}" destId="{5A3AD335-4282-4D39-A6E1-395CE9E8A6FA}" srcOrd="0" destOrd="0" presId="urn:microsoft.com/office/officeart/2005/8/layout/default"/>
    <dgm:cxn modelId="{2FFF04B5-81C0-4831-B900-009623784B7D}" type="presOf" srcId="{CCB38842-B33C-436B-BF29-9F3A32DE527C}" destId="{F9DCE2ED-70E6-4379-91E8-1AF17FB3D143}" srcOrd="0" destOrd="0" presId="urn:microsoft.com/office/officeart/2005/8/layout/default"/>
    <dgm:cxn modelId="{E8CCB2ED-8FB3-41D6-A16A-B65C25034420}" type="presOf" srcId="{ECB9623B-D6D6-428D-9C8B-9481CBAC95AE}" destId="{21AE446D-664B-4005-A435-8F3D87B00E42}" srcOrd="0" destOrd="0" presId="urn:microsoft.com/office/officeart/2005/8/layout/default"/>
    <dgm:cxn modelId="{E11B34A7-787A-4C3F-B071-9AA27105CD1E}" type="presParOf" srcId="{F629661B-9644-4F6C-8E13-B2423049120B}" destId="{E1C78480-B611-4888-BB72-DD5E472735D7}" srcOrd="0" destOrd="0" presId="urn:microsoft.com/office/officeart/2005/8/layout/default"/>
    <dgm:cxn modelId="{9EB4DF33-8BB8-4163-A49F-750E3F321A43}" type="presParOf" srcId="{F629661B-9644-4F6C-8E13-B2423049120B}" destId="{00433AA5-B49D-4EF5-B4FF-D807C3DFE3E3}" srcOrd="1" destOrd="0" presId="urn:microsoft.com/office/officeart/2005/8/layout/default"/>
    <dgm:cxn modelId="{7BD6422B-A1E0-4CCE-9A86-640902029F28}" type="presParOf" srcId="{F629661B-9644-4F6C-8E13-B2423049120B}" destId="{5C7B4A27-443D-48A6-AEE4-003105EAE9D1}" srcOrd="2" destOrd="0" presId="urn:microsoft.com/office/officeart/2005/8/layout/default"/>
    <dgm:cxn modelId="{03A150F2-76F0-4E22-871C-F0EAF2602D99}" type="presParOf" srcId="{F629661B-9644-4F6C-8E13-B2423049120B}" destId="{5990A763-0FC8-48B2-95BC-11B23E8FDC88}" srcOrd="3" destOrd="0" presId="urn:microsoft.com/office/officeart/2005/8/layout/default"/>
    <dgm:cxn modelId="{BE967A47-9D42-492D-BEEE-46A0DDA8F6D3}" type="presParOf" srcId="{F629661B-9644-4F6C-8E13-B2423049120B}" destId="{5A3AD335-4282-4D39-A6E1-395CE9E8A6FA}" srcOrd="4" destOrd="0" presId="urn:microsoft.com/office/officeart/2005/8/layout/default"/>
    <dgm:cxn modelId="{C0EBFA71-0F5C-4C5A-B0EC-6EDE802A537F}" type="presParOf" srcId="{F629661B-9644-4F6C-8E13-B2423049120B}" destId="{D18B0E98-71F9-45CF-9B6D-D585E3E4CECD}" srcOrd="5" destOrd="0" presId="urn:microsoft.com/office/officeart/2005/8/layout/default"/>
    <dgm:cxn modelId="{945F6C30-DF64-4594-BEC2-14C1E026CE2C}" type="presParOf" srcId="{F629661B-9644-4F6C-8E13-B2423049120B}" destId="{21AE446D-664B-4005-A435-8F3D87B00E42}" srcOrd="6" destOrd="0" presId="urn:microsoft.com/office/officeart/2005/8/layout/default"/>
    <dgm:cxn modelId="{D67E0FD2-41DA-449E-8F14-FC1CAA2C492C}" type="presParOf" srcId="{F629661B-9644-4F6C-8E13-B2423049120B}" destId="{30B8E8D3-A839-457C-87A0-999B56919AB9}" srcOrd="7" destOrd="0" presId="urn:microsoft.com/office/officeart/2005/8/layout/default"/>
    <dgm:cxn modelId="{FD49BBEF-7BE1-4FB3-8CE4-351949DA1F39}" type="presParOf" srcId="{F629661B-9644-4F6C-8E13-B2423049120B}" destId="{F9DCE2ED-70E6-4379-91E8-1AF17FB3D143}" srcOrd="8" destOrd="0" presId="urn:microsoft.com/office/officeart/2005/8/layout/default"/>
    <dgm:cxn modelId="{86EC9545-F603-4B17-9175-29C0AA4AE164}" type="presParOf" srcId="{F629661B-9644-4F6C-8E13-B2423049120B}" destId="{4FC9A75F-FC03-4551-B616-AAA9206A35BB}" srcOrd="9" destOrd="0" presId="urn:microsoft.com/office/officeart/2005/8/layout/default"/>
    <dgm:cxn modelId="{FD616385-31B9-4F0C-822E-4D13D4D003D5}" type="presParOf" srcId="{F629661B-9644-4F6C-8E13-B2423049120B}" destId="{F96029FA-6BDC-4631-BFE2-9CB0C6E7BF9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E5E5E5DE-FC3A-4942-A60D-CD1CCF1E2CF6}">
      <dgm:prSet/>
      <dgm:spPr>
        <a:xfrm>
          <a:off x="1109959" y="4987"/>
          <a:ext cx="3006141" cy="1803684"/>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US" b="0" i="0" dirty="0">
              <a:solidFill>
                <a:sysClr val="window" lastClr="FFFFFF"/>
              </a:solidFill>
              <a:latin typeface="IBM Plex Sans" panose="020B0503050203000203" pitchFamily="34" charset="0"/>
              <a:ea typeface="+mn-ea"/>
              <a:cs typeface="+mn-cs"/>
            </a:rPr>
            <a:t>Cloud native applications are designed and built on the Cloud.</a:t>
          </a:r>
          <a:r>
            <a:rPr lang="en-US" b="1" i="0" dirty="0">
              <a:solidFill>
                <a:sysClr val="window" lastClr="FFFFFF"/>
              </a:solidFill>
              <a:latin typeface="IBM Plex Sans" panose="020B0503050203000203" pitchFamily="34" charset="0"/>
              <a:ea typeface="+mn-ea"/>
              <a:cs typeface="+mn-cs"/>
            </a:rPr>
            <a:t> </a:t>
          </a:r>
          <a:endParaRPr lang="en-US" dirty="0">
            <a:solidFill>
              <a:sysClr val="window" lastClr="FFFFFF"/>
            </a:solidFill>
            <a:latin typeface="IBM Plex Sans" panose="020B0503050203000203" pitchFamily="34" charset="0"/>
            <a:ea typeface="+mn-ea"/>
            <a:cs typeface="+mn-cs"/>
          </a:endParaRPr>
        </a:p>
      </dgm:t>
    </dgm:pt>
    <dgm:pt modelId="{381FD8AF-1FCB-4A55-AD99-D7C18FF8A8F9}" type="parTrans" cxnId="{1AA82E78-9410-432E-B024-C20AACB71053}">
      <dgm:prSet/>
      <dgm:spPr/>
      <dgm:t>
        <a:bodyPr/>
        <a:lstStyle/>
        <a:p>
          <a:endParaRPr lang="en-IN">
            <a:latin typeface="IBM Plex Sans" panose="020B0503050203000203" pitchFamily="34" charset="0"/>
          </a:endParaRPr>
        </a:p>
      </dgm:t>
    </dgm:pt>
    <dgm:pt modelId="{BA46775D-5F6B-42BF-A531-8730E0263DEF}" type="sibTrans" cxnId="{1AA82E78-9410-432E-B024-C20AACB71053}">
      <dgm:prSet/>
      <dgm:spPr/>
      <dgm:t>
        <a:bodyPr/>
        <a:lstStyle/>
        <a:p>
          <a:endParaRPr lang="en-IN">
            <a:latin typeface="IBM Plex Sans" panose="020B0503050203000203" pitchFamily="34" charset="0"/>
          </a:endParaRPr>
        </a:p>
      </dgm:t>
    </dgm:pt>
    <dgm:pt modelId="{7D653F9D-0AC6-46EE-98D0-463C9038A05D}">
      <dgm:prSet phldrT="[Text]"/>
      <dgm:spPr>
        <a:xfrm>
          <a:off x="4416715" y="4987"/>
          <a:ext cx="3006141" cy="1803684"/>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US" b="0" i="0" dirty="0">
              <a:solidFill>
                <a:sysClr val="window" lastClr="FFFFFF"/>
              </a:solidFill>
              <a:latin typeface="IBM Plex Sans" panose="020B0503050203000203" pitchFamily="34" charset="0"/>
              <a:ea typeface="+mn-ea"/>
              <a:cs typeface="+mn-cs"/>
            </a:rPr>
            <a:t>‘Cloud native’ is a fundamentally new approach to application design and deployment that </a:t>
          </a:r>
          <a:r>
            <a:rPr lang="en-US" b="0" i="1" dirty="0">
              <a:solidFill>
                <a:sysClr val="window" lastClr="FFFFFF"/>
              </a:solidFill>
              <a:latin typeface="IBM Plex Sans" panose="020B0503050203000203" pitchFamily="34" charset="0"/>
              <a:ea typeface="+mn-ea"/>
              <a:cs typeface="+mn-cs"/>
            </a:rPr>
            <a:t>leverages native Cloud capabilities.</a:t>
          </a:r>
          <a:endParaRPr lang="en-US" dirty="0">
            <a:solidFill>
              <a:sysClr val="window" lastClr="FFFFFF"/>
            </a:solidFill>
            <a:latin typeface="IBM Plex Sans" panose="020B0503050203000203" pitchFamily="34" charset="0"/>
            <a:ea typeface="+mn-ea"/>
            <a:cs typeface="+mn-cs"/>
          </a:endParaRPr>
        </a:p>
      </dgm:t>
    </dgm:pt>
    <dgm:pt modelId="{62FA4A44-4706-4F2B-A733-1B777AFB68EA}" type="parTrans" cxnId="{5100E0AC-37A4-45B9-9304-25460A816E12}">
      <dgm:prSet/>
      <dgm:spPr/>
      <dgm:t>
        <a:bodyPr/>
        <a:lstStyle/>
        <a:p>
          <a:endParaRPr lang="en-IN">
            <a:latin typeface="IBM Plex Sans" panose="020B0503050203000203" pitchFamily="34" charset="0"/>
          </a:endParaRPr>
        </a:p>
      </dgm:t>
    </dgm:pt>
    <dgm:pt modelId="{1A01CE8F-6088-4FDF-87E2-ED3016ECE09A}" type="sibTrans" cxnId="{5100E0AC-37A4-45B9-9304-25460A816E12}">
      <dgm:prSet/>
      <dgm:spPr/>
      <dgm:t>
        <a:bodyPr/>
        <a:lstStyle/>
        <a:p>
          <a:endParaRPr lang="en-IN">
            <a:latin typeface="IBM Plex Sans" panose="020B0503050203000203" pitchFamily="34" charset="0"/>
          </a:endParaRPr>
        </a:p>
      </dgm:t>
    </dgm:pt>
    <dgm:pt modelId="{AAF8888C-B541-4A17-8D97-EEE1BBA50656}">
      <dgm:prSet phldrT="[Text]"/>
      <dgm:spPr>
        <a:xfrm>
          <a:off x="7723471" y="4987"/>
          <a:ext cx="3006141" cy="1803684"/>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US" b="0" i="0" dirty="0">
              <a:solidFill>
                <a:sysClr val="window" lastClr="FFFFFF"/>
              </a:solidFill>
              <a:latin typeface="IBM Plex Sans" panose="020B0503050203000203" pitchFamily="34" charset="0"/>
              <a:ea typeface="+mn-ea"/>
              <a:cs typeface="+mn-cs"/>
            </a:rPr>
            <a:t>auto-scaling, continuous deployment, and auto-management, Infrastructure as code (on-demand), Pay-As-You-Go, Distributed</a:t>
          </a:r>
          <a:endParaRPr lang="en-US" dirty="0">
            <a:solidFill>
              <a:sysClr val="window" lastClr="FFFFFF"/>
            </a:solidFill>
            <a:latin typeface="IBM Plex Sans" panose="020B0503050203000203" pitchFamily="34" charset="0"/>
            <a:ea typeface="+mn-ea"/>
            <a:cs typeface="+mn-cs"/>
          </a:endParaRPr>
        </a:p>
      </dgm:t>
    </dgm:pt>
    <dgm:pt modelId="{F006F082-338F-4BE1-A899-EAD06E93702C}" type="parTrans" cxnId="{B73F551E-7D84-422F-8895-D819444D0134}">
      <dgm:prSet/>
      <dgm:spPr/>
      <dgm:t>
        <a:bodyPr/>
        <a:lstStyle/>
        <a:p>
          <a:endParaRPr lang="en-IN">
            <a:latin typeface="IBM Plex Sans" panose="020B0503050203000203" pitchFamily="34" charset="0"/>
          </a:endParaRPr>
        </a:p>
      </dgm:t>
    </dgm:pt>
    <dgm:pt modelId="{BD83F289-FC42-4503-84F5-B87907E7BDD2}" type="sibTrans" cxnId="{B73F551E-7D84-422F-8895-D819444D0134}">
      <dgm:prSet/>
      <dgm:spPr/>
      <dgm:t>
        <a:bodyPr/>
        <a:lstStyle/>
        <a:p>
          <a:endParaRPr lang="en-IN">
            <a:latin typeface="IBM Plex Sans" panose="020B0503050203000203" pitchFamily="34" charset="0"/>
          </a:endParaRPr>
        </a:p>
      </dgm:t>
    </dgm:pt>
    <dgm:pt modelId="{1D7270CC-3251-40D4-8853-EE3C6EF11E01}">
      <dgm:prSet phldrT="[Text]"/>
      <dgm:spPr>
        <a:xfrm>
          <a:off x="1109959" y="2109286"/>
          <a:ext cx="3006141" cy="1803684"/>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US" b="0" i="0" dirty="0">
              <a:solidFill>
                <a:sysClr val="window" lastClr="FFFFFF"/>
              </a:solidFill>
              <a:latin typeface="IBM Plex Sans" panose="020B0503050203000203" pitchFamily="34" charset="0"/>
              <a:ea typeface="+mn-ea"/>
              <a:cs typeface="+mn-cs"/>
            </a:rPr>
            <a:t>From a developer’s perspective, Cloud native means shipping fast and often – without sacrificing reliability.</a:t>
          </a:r>
          <a:endParaRPr lang="en-US" dirty="0">
            <a:solidFill>
              <a:sysClr val="window" lastClr="FFFFFF"/>
            </a:solidFill>
            <a:latin typeface="IBM Plex Sans" panose="020B0503050203000203" pitchFamily="34" charset="0"/>
            <a:ea typeface="+mn-ea"/>
            <a:cs typeface="+mn-cs"/>
          </a:endParaRPr>
        </a:p>
      </dgm:t>
    </dgm:pt>
    <dgm:pt modelId="{2C126CAC-CD43-4F1F-812A-B1D065E1FF6D}" type="parTrans" cxnId="{8F46D5B6-9C71-418A-BE6F-898992F1A7C6}">
      <dgm:prSet/>
      <dgm:spPr/>
      <dgm:t>
        <a:bodyPr/>
        <a:lstStyle/>
        <a:p>
          <a:endParaRPr lang="en-IN">
            <a:latin typeface="IBM Plex Sans" panose="020B0503050203000203" pitchFamily="34" charset="0"/>
          </a:endParaRPr>
        </a:p>
      </dgm:t>
    </dgm:pt>
    <dgm:pt modelId="{512B52CE-ACE4-469F-8D49-DD18E205967D}" type="sibTrans" cxnId="{8F46D5B6-9C71-418A-BE6F-898992F1A7C6}">
      <dgm:prSet/>
      <dgm:spPr/>
      <dgm:t>
        <a:bodyPr/>
        <a:lstStyle/>
        <a:p>
          <a:endParaRPr lang="en-IN">
            <a:latin typeface="IBM Plex Sans" panose="020B0503050203000203" pitchFamily="34" charset="0"/>
          </a:endParaRPr>
        </a:p>
      </dgm:t>
    </dgm:pt>
    <dgm:pt modelId="{AD9E0312-2958-45F9-B72A-782C449F7999}">
      <dgm:prSet phldrT="[Text]"/>
      <dgm:spPr>
        <a:xfrm>
          <a:off x="4416715" y="2109286"/>
          <a:ext cx="3006141" cy="1803684"/>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US" b="0" i="0" dirty="0">
              <a:solidFill>
                <a:sysClr val="window" lastClr="FFFFFF"/>
              </a:solidFill>
              <a:latin typeface="IBM Plex Sans" panose="020B0503050203000203" pitchFamily="34" charset="0"/>
              <a:ea typeface="+mn-ea"/>
              <a:cs typeface="+mn-cs"/>
            </a:rPr>
            <a:t>From an operations’ perspective, Cloud native means automatic management and massive economic gain in resource consumption.</a:t>
          </a:r>
          <a:endParaRPr lang="en-US" dirty="0">
            <a:solidFill>
              <a:sysClr val="window" lastClr="FFFFFF"/>
            </a:solidFill>
            <a:latin typeface="IBM Plex Sans" panose="020B0503050203000203" pitchFamily="34" charset="0"/>
            <a:ea typeface="+mn-ea"/>
            <a:cs typeface="+mn-cs"/>
          </a:endParaRPr>
        </a:p>
      </dgm:t>
    </dgm:pt>
    <dgm:pt modelId="{1C6B58B4-7406-4E67-8385-DFACDD8298D8}" type="parTrans" cxnId="{CE5D6CCC-F586-4317-B26C-5C11044B5808}">
      <dgm:prSet/>
      <dgm:spPr/>
      <dgm:t>
        <a:bodyPr/>
        <a:lstStyle/>
        <a:p>
          <a:endParaRPr lang="en-IN">
            <a:latin typeface="IBM Plex Sans" panose="020B0503050203000203" pitchFamily="34" charset="0"/>
          </a:endParaRPr>
        </a:p>
      </dgm:t>
    </dgm:pt>
    <dgm:pt modelId="{03CC61A3-F1AB-40F8-B3D1-34F34835AC25}" type="sibTrans" cxnId="{CE5D6CCC-F586-4317-B26C-5C11044B5808}">
      <dgm:prSet/>
      <dgm:spPr/>
      <dgm:t>
        <a:bodyPr/>
        <a:lstStyle/>
        <a:p>
          <a:endParaRPr lang="en-IN">
            <a:latin typeface="IBM Plex Sans" panose="020B0503050203000203" pitchFamily="34" charset="0"/>
          </a:endParaRPr>
        </a:p>
      </dgm:t>
    </dgm:pt>
    <dgm:pt modelId="{8142943B-BF97-49A9-B012-06BC83BCCBC1}">
      <dgm:prSet phldrT="[Text]"/>
      <dgm:spPr>
        <a:xfrm>
          <a:off x="7723471" y="2109286"/>
          <a:ext cx="3006141" cy="1803684"/>
        </a:xfrm>
        <a:prstGeom prst="rect">
          <a:avLst/>
        </a:prstGeom>
        <a:solidFill>
          <a:srgbClr val="ED7D31"/>
        </a:solidFill>
        <a:ln w="12700" cap="flat" cmpd="sng" algn="ctr">
          <a:solidFill>
            <a:srgbClr val="E7E6E6">
              <a:hueOff val="0"/>
              <a:satOff val="0"/>
              <a:lumOff val="0"/>
              <a:alphaOff val="0"/>
            </a:srgbClr>
          </a:solidFill>
          <a:prstDash val="solid"/>
          <a:miter lim="800000"/>
        </a:ln>
        <a:effectLst/>
      </dgm:spPr>
      <dgm:t>
        <a:bodyPr/>
        <a:lstStyle/>
        <a:p>
          <a:pPr>
            <a:buNone/>
          </a:pPr>
          <a:r>
            <a:rPr lang="en-US" b="0" i="0" dirty="0">
              <a:solidFill>
                <a:sysClr val="window" lastClr="FFFFFF"/>
              </a:solidFill>
              <a:latin typeface="IBM Plex Sans" panose="020B0503050203000203" pitchFamily="34" charset="0"/>
              <a:ea typeface="+mn-ea"/>
              <a:cs typeface="+mn-cs"/>
            </a:rPr>
            <a:t>Cloud native applications are typically built using a Microservices or container-based approach running on Linux.</a:t>
          </a:r>
          <a:endParaRPr lang="en-US" dirty="0">
            <a:solidFill>
              <a:sysClr val="window" lastClr="FFFFFF"/>
            </a:solidFill>
            <a:latin typeface="IBM Plex Sans" panose="020B0503050203000203" pitchFamily="34" charset="0"/>
            <a:ea typeface="+mn-ea"/>
            <a:cs typeface="+mn-cs"/>
          </a:endParaRPr>
        </a:p>
      </dgm:t>
    </dgm:pt>
    <dgm:pt modelId="{F8B12DC7-3706-47B9-96A9-253FA527B657}" type="parTrans" cxnId="{21A574E4-7762-4D3F-AF77-682704544047}">
      <dgm:prSet/>
      <dgm:spPr/>
      <dgm:t>
        <a:bodyPr/>
        <a:lstStyle/>
        <a:p>
          <a:endParaRPr lang="en-IN">
            <a:latin typeface="IBM Plex Sans" panose="020B0503050203000203" pitchFamily="34" charset="0"/>
          </a:endParaRPr>
        </a:p>
      </dgm:t>
    </dgm:pt>
    <dgm:pt modelId="{FCF414A4-FEF8-4530-A285-16EEDBDC16C5}" type="sibTrans" cxnId="{21A574E4-7762-4D3F-AF77-682704544047}">
      <dgm:prSet/>
      <dgm:spPr/>
      <dgm:t>
        <a:bodyPr/>
        <a:lstStyle/>
        <a:p>
          <a:endParaRPr lang="en-IN">
            <a:latin typeface="IBM Plex Sans" panose="020B0503050203000203" pitchFamily="34" charset="0"/>
          </a:endParaRPr>
        </a:p>
      </dgm:t>
    </dgm:pt>
    <dgm:pt modelId="{044E998C-2117-408F-9F25-2B1486E10488}">
      <dgm:prSet phldrT="[Text]"/>
      <dgm:spPr>
        <a:xfrm>
          <a:off x="4416715" y="4213585"/>
          <a:ext cx="3006141" cy="1803684"/>
        </a:xfrm>
        <a:prstGeom prst="rect">
          <a:avLst/>
        </a:prstGeom>
        <a:solidFill>
          <a:srgbClr val="ED7D31"/>
        </a:solidFill>
        <a:ln w="12700" cap="flat" cmpd="sng" algn="ctr">
          <a:solidFill>
            <a:srgbClr val="E7E6E6">
              <a:hueOff val="0"/>
              <a:satOff val="0"/>
              <a:lumOff val="0"/>
              <a:alphaOff val="0"/>
            </a:srgbClr>
          </a:solidFill>
          <a:prstDash val="solid"/>
          <a:miter lim="800000"/>
        </a:ln>
        <a:effectLst/>
      </dgm:spPr>
      <dgm:t>
        <a:bodyPr/>
        <a:lstStyle/>
        <a:p>
          <a:pPr>
            <a:buNone/>
          </a:pPr>
          <a:r>
            <a:rPr lang="en-US" dirty="0">
              <a:solidFill>
                <a:sysClr val="window" lastClr="FFFFFF"/>
              </a:solidFill>
              <a:latin typeface="IBM Plex Sans" panose="020B0503050203000203" pitchFamily="34" charset="0"/>
              <a:ea typeface="+mn-ea"/>
              <a:cs typeface="+mn-cs"/>
            </a:rPr>
            <a:t>All the aspects of security as defined so far apply to Cloud native as well. In addition, it brings in newer aspects.</a:t>
          </a:r>
        </a:p>
      </dgm:t>
    </dgm:pt>
    <dgm:pt modelId="{356A8C10-1A1E-43CF-B665-B3A81C777D0B}" type="parTrans" cxnId="{EDBD03A3-FCE6-4C0C-8D42-E76A4F8C8299}">
      <dgm:prSet/>
      <dgm:spPr/>
      <dgm:t>
        <a:bodyPr/>
        <a:lstStyle/>
        <a:p>
          <a:endParaRPr lang="en-IN">
            <a:latin typeface="IBM Plex Sans" panose="020B0503050203000203" pitchFamily="34" charset="0"/>
          </a:endParaRPr>
        </a:p>
      </dgm:t>
    </dgm:pt>
    <dgm:pt modelId="{80402414-A82B-4441-A1FA-2FDD252BE045}" type="sibTrans" cxnId="{EDBD03A3-FCE6-4C0C-8D42-E76A4F8C8299}">
      <dgm:prSet/>
      <dgm:spPr/>
      <dgm:t>
        <a:bodyPr/>
        <a:lstStyle/>
        <a:p>
          <a:endParaRPr lang="en-IN">
            <a:latin typeface="IBM Plex Sans" panose="020B0503050203000203" pitchFamily="34" charset="0"/>
          </a:endParaRPr>
        </a:p>
      </dgm:t>
    </dgm:pt>
    <dgm:pt modelId="{F629661B-9644-4F6C-8E13-B2423049120B}" type="pres">
      <dgm:prSet presAssocID="{69E27BF4-9131-47C0-B5A1-7D6F613AC2DE}" presName="diagram" presStyleCnt="0">
        <dgm:presLayoutVars>
          <dgm:dir/>
          <dgm:resizeHandles val="exact"/>
        </dgm:presLayoutVars>
      </dgm:prSet>
      <dgm:spPr/>
    </dgm:pt>
    <dgm:pt modelId="{0C34740B-2CCA-4720-BB55-6B2744C0E66C}" type="pres">
      <dgm:prSet presAssocID="{E5E5E5DE-FC3A-4942-A60D-CD1CCF1E2CF6}" presName="node" presStyleLbl="node1" presStyleIdx="0" presStyleCnt="7">
        <dgm:presLayoutVars>
          <dgm:bulletEnabled val="1"/>
        </dgm:presLayoutVars>
      </dgm:prSet>
      <dgm:spPr/>
    </dgm:pt>
    <dgm:pt modelId="{49E0C262-C869-4285-9620-D3C922F755DA}" type="pres">
      <dgm:prSet presAssocID="{BA46775D-5F6B-42BF-A531-8730E0263DEF}" presName="sibTrans" presStyleCnt="0"/>
      <dgm:spPr/>
    </dgm:pt>
    <dgm:pt modelId="{D26BFE32-9C06-42CC-A623-908410ED198D}" type="pres">
      <dgm:prSet presAssocID="{7D653F9D-0AC6-46EE-98D0-463C9038A05D}" presName="node" presStyleLbl="node1" presStyleIdx="1" presStyleCnt="7">
        <dgm:presLayoutVars>
          <dgm:bulletEnabled val="1"/>
        </dgm:presLayoutVars>
      </dgm:prSet>
      <dgm:spPr/>
    </dgm:pt>
    <dgm:pt modelId="{EBA54247-A1DE-4B5E-BC8B-3B5D7BFF6E25}" type="pres">
      <dgm:prSet presAssocID="{1A01CE8F-6088-4FDF-87E2-ED3016ECE09A}" presName="sibTrans" presStyleCnt="0"/>
      <dgm:spPr/>
    </dgm:pt>
    <dgm:pt modelId="{CA27A2B2-7270-434A-99CE-2AD6404A9918}" type="pres">
      <dgm:prSet presAssocID="{AAF8888C-B541-4A17-8D97-EEE1BBA50656}" presName="node" presStyleLbl="node1" presStyleIdx="2" presStyleCnt="7">
        <dgm:presLayoutVars>
          <dgm:bulletEnabled val="1"/>
        </dgm:presLayoutVars>
      </dgm:prSet>
      <dgm:spPr/>
    </dgm:pt>
    <dgm:pt modelId="{B856C9FC-E8F3-4451-BDD3-31BF533BCE34}" type="pres">
      <dgm:prSet presAssocID="{BD83F289-FC42-4503-84F5-B87907E7BDD2}" presName="sibTrans" presStyleCnt="0"/>
      <dgm:spPr/>
    </dgm:pt>
    <dgm:pt modelId="{D18DC400-B7A4-4B75-BF1E-7F098ACA5486}" type="pres">
      <dgm:prSet presAssocID="{1D7270CC-3251-40D4-8853-EE3C6EF11E01}" presName="node" presStyleLbl="node1" presStyleIdx="3" presStyleCnt="7">
        <dgm:presLayoutVars>
          <dgm:bulletEnabled val="1"/>
        </dgm:presLayoutVars>
      </dgm:prSet>
      <dgm:spPr/>
    </dgm:pt>
    <dgm:pt modelId="{A1898C6D-E0AB-4117-92FB-0E36889DD5C9}" type="pres">
      <dgm:prSet presAssocID="{512B52CE-ACE4-469F-8D49-DD18E205967D}" presName="sibTrans" presStyleCnt="0"/>
      <dgm:spPr/>
    </dgm:pt>
    <dgm:pt modelId="{07DB4A55-F108-4441-9F68-E53D6E78C8DE}" type="pres">
      <dgm:prSet presAssocID="{AD9E0312-2958-45F9-B72A-782C449F7999}" presName="node" presStyleLbl="node1" presStyleIdx="4" presStyleCnt="7">
        <dgm:presLayoutVars>
          <dgm:bulletEnabled val="1"/>
        </dgm:presLayoutVars>
      </dgm:prSet>
      <dgm:spPr/>
    </dgm:pt>
    <dgm:pt modelId="{C6487B2E-2F48-4CCD-9491-9889C36EBEA8}" type="pres">
      <dgm:prSet presAssocID="{03CC61A3-F1AB-40F8-B3D1-34F34835AC25}" presName="sibTrans" presStyleCnt="0"/>
      <dgm:spPr/>
    </dgm:pt>
    <dgm:pt modelId="{F9086AAC-880B-419E-BDE0-61949BD52404}" type="pres">
      <dgm:prSet presAssocID="{8142943B-BF97-49A9-B012-06BC83BCCBC1}" presName="node" presStyleLbl="node1" presStyleIdx="5" presStyleCnt="7">
        <dgm:presLayoutVars>
          <dgm:bulletEnabled val="1"/>
        </dgm:presLayoutVars>
      </dgm:prSet>
      <dgm:spPr/>
    </dgm:pt>
    <dgm:pt modelId="{3B090862-15F3-4246-9474-6221BDE62F4D}" type="pres">
      <dgm:prSet presAssocID="{FCF414A4-FEF8-4530-A285-16EEDBDC16C5}" presName="sibTrans" presStyleCnt="0"/>
      <dgm:spPr/>
    </dgm:pt>
    <dgm:pt modelId="{4FAAB302-66E7-4022-BE1E-2AE5FC783E01}" type="pres">
      <dgm:prSet presAssocID="{044E998C-2117-408F-9F25-2B1486E10488}" presName="node" presStyleLbl="node1" presStyleIdx="6" presStyleCnt="7">
        <dgm:presLayoutVars>
          <dgm:bulletEnabled val="1"/>
        </dgm:presLayoutVars>
      </dgm:prSet>
      <dgm:spPr/>
    </dgm:pt>
  </dgm:ptLst>
  <dgm:cxnLst>
    <dgm:cxn modelId="{D8FBCC05-DF16-4161-8324-E960E88F849E}" type="presOf" srcId="{AD9E0312-2958-45F9-B72A-782C449F7999}" destId="{07DB4A55-F108-4441-9F68-E53D6E78C8DE}" srcOrd="0" destOrd="0" presId="urn:microsoft.com/office/officeart/2005/8/layout/default"/>
    <dgm:cxn modelId="{50251507-658F-4482-9F82-8C09B6ADDB96}" type="presOf" srcId="{E5E5E5DE-FC3A-4942-A60D-CD1CCF1E2CF6}" destId="{0C34740B-2CCA-4720-BB55-6B2744C0E66C}" srcOrd="0" destOrd="0" presId="urn:microsoft.com/office/officeart/2005/8/layout/default"/>
    <dgm:cxn modelId="{B73F551E-7D84-422F-8895-D819444D0134}" srcId="{69E27BF4-9131-47C0-B5A1-7D6F613AC2DE}" destId="{AAF8888C-B541-4A17-8D97-EEE1BBA50656}" srcOrd="2" destOrd="0" parTransId="{F006F082-338F-4BE1-A899-EAD06E93702C}" sibTransId="{BD83F289-FC42-4503-84F5-B87907E7BDD2}"/>
    <dgm:cxn modelId="{7A579622-2831-4265-A5F2-221040AE90E5}" type="presOf" srcId="{8142943B-BF97-49A9-B012-06BC83BCCBC1}" destId="{F9086AAC-880B-419E-BDE0-61949BD52404}" srcOrd="0" destOrd="0" presId="urn:microsoft.com/office/officeart/2005/8/layout/default"/>
    <dgm:cxn modelId="{242D1E26-A297-42E6-93A7-62C9A237916B}" type="presOf" srcId="{7D653F9D-0AC6-46EE-98D0-463C9038A05D}" destId="{D26BFE32-9C06-42CC-A623-908410ED198D}" srcOrd="0" destOrd="0" presId="urn:microsoft.com/office/officeart/2005/8/layout/default"/>
    <dgm:cxn modelId="{8D6B8672-6620-40DD-9487-C0010BFE1E42}" type="presOf" srcId="{044E998C-2117-408F-9F25-2B1486E10488}" destId="{4FAAB302-66E7-4022-BE1E-2AE5FC783E01}" srcOrd="0" destOrd="0" presId="urn:microsoft.com/office/officeart/2005/8/layout/default"/>
    <dgm:cxn modelId="{145DD052-FC94-439A-9128-107DBD689A1D}" type="presOf" srcId="{69E27BF4-9131-47C0-B5A1-7D6F613AC2DE}" destId="{F629661B-9644-4F6C-8E13-B2423049120B}" srcOrd="0" destOrd="0" presId="urn:microsoft.com/office/officeart/2005/8/layout/default"/>
    <dgm:cxn modelId="{1AA82E78-9410-432E-B024-C20AACB71053}" srcId="{69E27BF4-9131-47C0-B5A1-7D6F613AC2DE}" destId="{E5E5E5DE-FC3A-4942-A60D-CD1CCF1E2CF6}" srcOrd="0" destOrd="0" parTransId="{381FD8AF-1FCB-4A55-AD99-D7C18FF8A8F9}" sibTransId="{BA46775D-5F6B-42BF-A531-8730E0263DEF}"/>
    <dgm:cxn modelId="{8E3F3F81-AFC2-4DD3-8F46-E418D9584689}" type="presOf" srcId="{AAF8888C-B541-4A17-8D97-EEE1BBA50656}" destId="{CA27A2B2-7270-434A-99CE-2AD6404A9918}" srcOrd="0" destOrd="0" presId="urn:microsoft.com/office/officeart/2005/8/layout/default"/>
    <dgm:cxn modelId="{99160785-5478-436D-942E-8388EFF23C8B}" type="presOf" srcId="{1D7270CC-3251-40D4-8853-EE3C6EF11E01}" destId="{D18DC400-B7A4-4B75-BF1E-7F098ACA5486}" srcOrd="0" destOrd="0" presId="urn:microsoft.com/office/officeart/2005/8/layout/default"/>
    <dgm:cxn modelId="{EDBD03A3-FCE6-4C0C-8D42-E76A4F8C8299}" srcId="{69E27BF4-9131-47C0-B5A1-7D6F613AC2DE}" destId="{044E998C-2117-408F-9F25-2B1486E10488}" srcOrd="6" destOrd="0" parTransId="{356A8C10-1A1E-43CF-B665-B3A81C777D0B}" sibTransId="{80402414-A82B-4441-A1FA-2FDD252BE045}"/>
    <dgm:cxn modelId="{5100E0AC-37A4-45B9-9304-25460A816E12}" srcId="{69E27BF4-9131-47C0-B5A1-7D6F613AC2DE}" destId="{7D653F9D-0AC6-46EE-98D0-463C9038A05D}" srcOrd="1" destOrd="0" parTransId="{62FA4A44-4706-4F2B-A733-1B777AFB68EA}" sibTransId="{1A01CE8F-6088-4FDF-87E2-ED3016ECE09A}"/>
    <dgm:cxn modelId="{8F46D5B6-9C71-418A-BE6F-898992F1A7C6}" srcId="{69E27BF4-9131-47C0-B5A1-7D6F613AC2DE}" destId="{1D7270CC-3251-40D4-8853-EE3C6EF11E01}" srcOrd="3" destOrd="0" parTransId="{2C126CAC-CD43-4F1F-812A-B1D065E1FF6D}" sibTransId="{512B52CE-ACE4-469F-8D49-DD18E205967D}"/>
    <dgm:cxn modelId="{CE5D6CCC-F586-4317-B26C-5C11044B5808}" srcId="{69E27BF4-9131-47C0-B5A1-7D6F613AC2DE}" destId="{AD9E0312-2958-45F9-B72A-782C449F7999}" srcOrd="4" destOrd="0" parTransId="{1C6B58B4-7406-4E67-8385-DFACDD8298D8}" sibTransId="{03CC61A3-F1AB-40F8-B3D1-34F34835AC25}"/>
    <dgm:cxn modelId="{21A574E4-7762-4D3F-AF77-682704544047}" srcId="{69E27BF4-9131-47C0-B5A1-7D6F613AC2DE}" destId="{8142943B-BF97-49A9-B012-06BC83BCCBC1}" srcOrd="5" destOrd="0" parTransId="{F8B12DC7-3706-47B9-96A9-253FA527B657}" sibTransId="{FCF414A4-FEF8-4530-A285-16EEDBDC16C5}"/>
    <dgm:cxn modelId="{DA06D92D-92AC-49F6-9FA2-14C5D6C74A41}" type="presParOf" srcId="{F629661B-9644-4F6C-8E13-B2423049120B}" destId="{0C34740B-2CCA-4720-BB55-6B2744C0E66C}" srcOrd="0" destOrd="0" presId="urn:microsoft.com/office/officeart/2005/8/layout/default"/>
    <dgm:cxn modelId="{21867424-B781-42EE-BA89-3FECB2F65A43}" type="presParOf" srcId="{F629661B-9644-4F6C-8E13-B2423049120B}" destId="{49E0C262-C869-4285-9620-D3C922F755DA}" srcOrd="1" destOrd="0" presId="urn:microsoft.com/office/officeart/2005/8/layout/default"/>
    <dgm:cxn modelId="{26636BA8-998E-468C-B8E0-3A8B8E82BF9E}" type="presParOf" srcId="{F629661B-9644-4F6C-8E13-B2423049120B}" destId="{D26BFE32-9C06-42CC-A623-908410ED198D}" srcOrd="2" destOrd="0" presId="urn:microsoft.com/office/officeart/2005/8/layout/default"/>
    <dgm:cxn modelId="{F93A0DA4-0B25-4C38-8B84-EB1F2CA1A391}" type="presParOf" srcId="{F629661B-9644-4F6C-8E13-B2423049120B}" destId="{EBA54247-A1DE-4B5E-BC8B-3B5D7BFF6E25}" srcOrd="3" destOrd="0" presId="urn:microsoft.com/office/officeart/2005/8/layout/default"/>
    <dgm:cxn modelId="{F604CD0F-8056-4E3B-BCAC-F517B9D61D70}" type="presParOf" srcId="{F629661B-9644-4F6C-8E13-B2423049120B}" destId="{CA27A2B2-7270-434A-99CE-2AD6404A9918}" srcOrd="4" destOrd="0" presId="urn:microsoft.com/office/officeart/2005/8/layout/default"/>
    <dgm:cxn modelId="{A74FD5AC-185B-4FDB-99CF-2BF9FADA3DED}" type="presParOf" srcId="{F629661B-9644-4F6C-8E13-B2423049120B}" destId="{B856C9FC-E8F3-4451-BDD3-31BF533BCE34}" srcOrd="5" destOrd="0" presId="urn:microsoft.com/office/officeart/2005/8/layout/default"/>
    <dgm:cxn modelId="{CC2AB783-D6CA-47E1-9832-DE9C4DA228CD}" type="presParOf" srcId="{F629661B-9644-4F6C-8E13-B2423049120B}" destId="{D18DC400-B7A4-4B75-BF1E-7F098ACA5486}" srcOrd="6" destOrd="0" presId="urn:microsoft.com/office/officeart/2005/8/layout/default"/>
    <dgm:cxn modelId="{885454A8-C753-4BC8-A105-C78EF1F62929}" type="presParOf" srcId="{F629661B-9644-4F6C-8E13-B2423049120B}" destId="{A1898C6D-E0AB-4117-92FB-0E36889DD5C9}" srcOrd="7" destOrd="0" presId="urn:microsoft.com/office/officeart/2005/8/layout/default"/>
    <dgm:cxn modelId="{6106EDFE-ABF8-4A03-ADD7-695109EF78AB}" type="presParOf" srcId="{F629661B-9644-4F6C-8E13-B2423049120B}" destId="{07DB4A55-F108-4441-9F68-E53D6E78C8DE}" srcOrd="8" destOrd="0" presId="urn:microsoft.com/office/officeart/2005/8/layout/default"/>
    <dgm:cxn modelId="{72D4188A-C0EA-4AB2-A0B1-856AFE5768C0}" type="presParOf" srcId="{F629661B-9644-4F6C-8E13-B2423049120B}" destId="{C6487B2E-2F48-4CCD-9491-9889C36EBEA8}" srcOrd="9" destOrd="0" presId="urn:microsoft.com/office/officeart/2005/8/layout/default"/>
    <dgm:cxn modelId="{966CD94B-0349-47FB-B089-33BE287AC688}" type="presParOf" srcId="{F629661B-9644-4F6C-8E13-B2423049120B}" destId="{F9086AAC-880B-419E-BDE0-61949BD52404}" srcOrd="10" destOrd="0" presId="urn:microsoft.com/office/officeart/2005/8/layout/default"/>
    <dgm:cxn modelId="{BDCF8DB3-9DE2-496E-9666-D1EFCBEFC553}" type="presParOf" srcId="{F629661B-9644-4F6C-8E13-B2423049120B}" destId="{3B090862-15F3-4246-9474-6221BDE62F4D}" srcOrd="11" destOrd="0" presId="urn:microsoft.com/office/officeart/2005/8/layout/default"/>
    <dgm:cxn modelId="{16CD735B-C239-4303-8F7A-FD281E917EBC}" type="presParOf" srcId="{F629661B-9644-4F6C-8E13-B2423049120B}" destId="{4FAAB302-66E7-4022-BE1E-2AE5FC783E01}"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E5E5E5DE-FC3A-4942-A60D-CD1CCF1E2CF6}">
      <dgm:prSet custT="1"/>
      <dgm:spPr>
        <a:xfrm>
          <a:off x="492" y="169243"/>
          <a:ext cx="1919248" cy="2211596"/>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sz="1800" b="0" i="0" dirty="0">
              <a:solidFill>
                <a:sysClr val="window" lastClr="FFFFFF"/>
              </a:solidFill>
              <a:latin typeface="IBM Plex Sans" panose="020B0503050203000203" pitchFamily="34" charset="0"/>
              <a:ea typeface="+mn-ea"/>
              <a:cs typeface="+mn-cs"/>
            </a:rPr>
            <a:t>CLOUD</a:t>
          </a:r>
          <a:endParaRPr lang="en-US" sz="1800" b="0" dirty="0">
            <a:solidFill>
              <a:sysClr val="window" lastClr="FFFFFF"/>
            </a:solidFill>
            <a:latin typeface="IBM Plex Sans" panose="020B0503050203000203" pitchFamily="34" charset="0"/>
            <a:ea typeface="+mn-ea"/>
            <a:cs typeface="+mn-cs"/>
          </a:endParaRPr>
        </a:p>
      </dgm:t>
    </dgm:pt>
    <dgm:pt modelId="{381FD8AF-1FCB-4A55-AD99-D7C18FF8A8F9}" type="parTrans" cxnId="{1AA82E78-9410-432E-B024-C20AACB71053}">
      <dgm:prSet/>
      <dgm:spPr/>
      <dgm:t>
        <a:bodyPr/>
        <a:lstStyle/>
        <a:p>
          <a:endParaRPr lang="en-IN" sz="1800"/>
        </a:p>
      </dgm:t>
    </dgm:pt>
    <dgm:pt modelId="{BA46775D-5F6B-42BF-A531-8730E0263DEF}" type="sibTrans" cxnId="{1AA82E78-9410-432E-B024-C20AACB71053}">
      <dgm:prSet/>
      <dgm:spPr/>
      <dgm:t>
        <a:bodyPr/>
        <a:lstStyle/>
        <a:p>
          <a:endParaRPr lang="en-IN" sz="1800"/>
        </a:p>
      </dgm:t>
    </dgm:pt>
    <dgm:pt modelId="{30658D7D-1715-480D-B02D-F6FECF065250}">
      <dgm:prSet phldrT="[Text]" custT="1"/>
      <dgm:spPr>
        <a:xfrm>
          <a:off x="492" y="169243"/>
          <a:ext cx="1919248" cy="2211596"/>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Cloud Provider’s Security</a:t>
          </a:r>
        </a:p>
      </dgm:t>
    </dgm:pt>
    <dgm:pt modelId="{41F9C2EB-E7BF-48A6-AEBA-BE7F803E585F}" type="parTrans" cxnId="{B3D6A54D-4AE7-45CC-9AD2-121A9AB337A2}">
      <dgm:prSet/>
      <dgm:spPr/>
      <dgm:t>
        <a:bodyPr/>
        <a:lstStyle/>
        <a:p>
          <a:endParaRPr lang="en-IN" sz="1800"/>
        </a:p>
      </dgm:t>
    </dgm:pt>
    <dgm:pt modelId="{A6D6C4AE-48BF-4124-B7B4-D9646329F8B9}" type="sibTrans" cxnId="{B3D6A54D-4AE7-45CC-9AD2-121A9AB337A2}">
      <dgm:prSet/>
      <dgm:spPr/>
      <dgm:t>
        <a:bodyPr/>
        <a:lstStyle/>
        <a:p>
          <a:endParaRPr lang="en-IN" sz="1800"/>
        </a:p>
      </dgm:t>
    </dgm:pt>
    <dgm:pt modelId="{B626153B-0243-4B4D-BAAA-84ED2F220A9C}">
      <dgm:prSet phldrT="[Text]" custT="1"/>
      <dgm:spPr>
        <a:xfrm>
          <a:off x="2028639" y="200243"/>
          <a:ext cx="1919248" cy="2072512"/>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sz="1800" dirty="0">
              <a:solidFill>
                <a:sysClr val="window" lastClr="FFFFFF"/>
              </a:solidFill>
              <a:latin typeface="IBM Plex Sans" panose="020B0503050203000203" pitchFamily="34" charset="0"/>
              <a:ea typeface="+mn-ea"/>
              <a:cs typeface="+mn-cs"/>
            </a:rPr>
            <a:t>CLUSTER</a:t>
          </a:r>
        </a:p>
      </dgm:t>
    </dgm:pt>
    <dgm:pt modelId="{6D64E08B-883B-40E1-BCA1-683AC06C8B9C}" type="parTrans" cxnId="{8CE8113B-6A86-4AA9-9DFE-CDB8135EA038}">
      <dgm:prSet/>
      <dgm:spPr/>
      <dgm:t>
        <a:bodyPr/>
        <a:lstStyle/>
        <a:p>
          <a:endParaRPr lang="en-IN" sz="1800"/>
        </a:p>
      </dgm:t>
    </dgm:pt>
    <dgm:pt modelId="{2BB64193-A393-45C9-B26D-AEB295DC422C}" type="sibTrans" cxnId="{8CE8113B-6A86-4AA9-9DFE-CDB8135EA038}">
      <dgm:prSet/>
      <dgm:spPr/>
      <dgm:t>
        <a:bodyPr/>
        <a:lstStyle/>
        <a:p>
          <a:endParaRPr lang="en-IN" sz="1800"/>
        </a:p>
      </dgm:t>
    </dgm:pt>
    <dgm:pt modelId="{72975109-290A-4929-9A79-C121364CC013}">
      <dgm:prSet phldrT="[Text]" custT="1"/>
      <dgm:spPr>
        <a:xfrm>
          <a:off x="2028639" y="200243"/>
          <a:ext cx="1919248" cy="2072512"/>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K8S Cluster Security</a:t>
          </a:r>
        </a:p>
      </dgm:t>
    </dgm:pt>
    <dgm:pt modelId="{D9B00C99-5B58-485B-985A-C4CCEE4E0622}" type="parTrans" cxnId="{FD4EF2D6-558D-425D-8E87-53DE1F07023D}">
      <dgm:prSet/>
      <dgm:spPr/>
      <dgm:t>
        <a:bodyPr/>
        <a:lstStyle/>
        <a:p>
          <a:endParaRPr lang="en-IN" sz="1800"/>
        </a:p>
      </dgm:t>
    </dgm:pt>
    <dgm:pt modelId="{71E33E80-56D0-46D1-BC7F-A0406797B853}" type="sibTrans" cxnId="{FD4EF2D6-558D-425D-8E87-53DE1F07023D}">
      <dgm:prSet/>
      <dgm:spPr/>
      <dgm:t>
        <a:bodyPr/>
        <a:lstStyle/>
        <a:p>
          <a:endParaRPr lang="en-IN" sz="1800"/>
        </a:p>
      </dgm:t>
    </dgm:pt>
    <dgm:pt modelId="{22634E17-8555-4F67-803D-738D869906CE}">
      <dgm:prSet phldrT="[Text]" custT="1"/>
      <dgm:spPr>
        <a:xfrm>
          <a:off x="492" y="2572765"/>
          <a:ext cx="1919248" cy="2311873"/>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sz="1800" dirty="0">
              <a:solidFill>
                <a:sysClr val="window" lastClr="FFFFFF"/>
              </a:solidFill>
              <a:latin typeface="IBM Plex Sans" panose="020B0503050203000203" pitchFamily="34" charset="0"/>
              <a:ea typeface="+mn-ea"/>
              <a:cs typeface="+mn-cs"/>
            </a:rPr>
            <a:t>CONTAINER</a:t>
          </a:r>
        </a:p>
      </dgm:t>
    </dgm:pt>
    <dgm:pt modelId="{498B8D6D-872B-4651-BF8B-06163886B59F}" type="parTrans" cxnId="{96DADD80-87E7-4354-84B0-CAEFEEBDB7E3}">
      <dgm:prSet/>
      <dgm:spPr/>
      <dgm:t>
        <a:bodyPr/>
        <a:lstStyle/>
        <a:p>
          <a:endParaRPr lang="en-IN" sz="1800"/>
        </a:p>
      </dgm:t>
    </dgm:pt>
    <dgm:pt modelId="{016A8BD3-9D30-4CBC-97D0-F420F2058497}" type="sibTrans" cxnId="{96DADD80-87E7-4354-84B0-CAEFEEBDB7E3}">
      <dgm:prSet/>
      <dgm:spPr/>
      <dgm:t>
        <a:bodyPr/>
        <a:lstStyle/>
        <a:p>
          <a:endParaRPr lang="en-IN" sz="1800"/>
        </a:p>
      </dgm:t>
    </dgm:pt>
    <dgm:pt modelId="{5754ADE9-DF8C-43D5-B55F-37F9F6E468D6}">
      <dgm:prSet phldrT="[Text]" custT="1"/>
      <dgm:spPr>
        <a:xfrm>
          <a:off x="492" y="2572765"/>
          <a:ext cx="1919248" cy="2311873"/>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Image Vulnerability</a:t>
          </a:r>
        </a:p>
      </dgm:t>
    </dgm:pt>
    <dgm:pt modelId="{10BF97B6-6474-4D4F-BCA7-3B9428325A7B}" type="parTrans" cxnId="{EFEAE67D-8142-4012-9550-229B14F87BB7}">
      <dgm:prSet/>
      <dgm:spPr/>
      <dgm:t>
        <a:bodyPr/>
        <a:lstStyle/>
        <a:p>
          <a:endParaRPr lang="en-IN" sz="1800"/>
        </a:p>
      </dgm:t>
    </dgm:pt>
    <dgm:pt modelId="{1FE084AD-8637-4825-8C64-B6C8ED62299A}" type="sibTrans" cxnId="{EFEAE67D-8142-4012-9550-229B14F87BB7}">
      <dgm:prSet/>
      <dgm:spPr/>
      <dgm:t>
        <a:bodyPr/>
        <a:lstStyle/>
        <a:p>
          <a:endParaRPr lang="en-IN" sz="1800"/>
        </a:p>
      </dgm:t>
    </dgm:pt>
    <dgm:pt modelId="{A1649FE7-A442-492C-BCA8-6F94807740E2}">
      <dgm:prSet phldrT="[Text]" custT="1"/>
      <dgm:spPr>
        <a:xfrm>
          <a:off x="2028639" y="200243"/>
          <a:ext cx="1919248" cy="2072512"/>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RBAC</a:t>
          </a:r>
        </a:p>
      </dgm:t>
    </dgm:pt>
    <dgm:pt modelId="{94EA901C-7B64-4571-B9D2-91D976D50C0C}" type="parTrans" cxnId="{0AF2D641-62B8-4EC5-AA7B-B68C0BEBCECF}">
      <dgm:prSet/>
      <dgm:spPr/>
      <dgm:t>
        <a:bodyPr/>
        <a:lstStyle/>
        <a:p>
          <a:endParaRPr lang="en-IN" sz="1800"/>
        </a:p>
      </dgm:t>
    </dgm:pt>
    <dgm:pt modelId="{0205C9DD-E8A0-42DE-9A2C-1C929BAC8643}" type="sibTrans" cxnId="{0AF2D641-62B8-4EC5-AA7B-B68C0BEBCECF}">
      <dgm:prSet/>
      <dgm:spPr/>
      <dgm:t>
        <a:bodyPr/>
        <a:lstStyle/>
        <a:p>
          <a:endParaRPr lang="en-IN" sz="1800"/>
        </a:p>
      </dgm:t>
    </dgm:pt>
    <dgm:pt modelId="{60ABCC22-C237-4B3A-8BA2-D431821DEF17}">
      <dgm:prSet phldrT="[Text]" custT="1"/>
      <dgm:spPr>
        <a:xfrm>
          <a:off x="492" y="2572765"/>
          <a:ext cx="1919248" cy="2311873"/>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Image Signing</a:t>
          </a:r>
        </a:p>
      </dgm:t>
    </dgm:pt>
    <dgm:pt modelId="{62A230E4-23E5-4A3C-9F78-F510BF9A8810}" type="parTrans" cxnId="{FC091073-CFC6-4B28-8B0E-7EE8B9D21E7F}">
      <dgm:prSet/>
      <dgm:spPr/>
      <dgm:t>
        <a:bodyPr/>
        <a:lstStyle/>
        <a:p>
          <a:endParaRPr lang="en-IN" sz="1800"/>
        </a:p>
      </dgm:t>
    </dgm:pt>
    <dgm:pt modelId="{613826B8-9060-46AB-816B-2207734FDCC1}" type="sibTrans" cxnId="{FC091073-CFC6-4B28-8B0E-7EE8B9D21E7F}">
      <dgm:prSet/>
      <dgm:spPr/>
      <dgm:t>
        <a:bodyPr/>
        <a:lstStyle/>
        <a:p>
          <a:endParaRPr lang="en-IN" sz="1800"/>
        </a:p>
      </dgm:t>
    </dgm:pt>
    <dgm:pt modelId="{80904290-5678-4644-B304-FC5A72308BAD}">
      <dgm:prSet phldrT="[Text]" custT="1"/>
      <dgm:spPr>
        <a:xfrm>
          <a:off x="2066122" y="2577970"/>
          <a:ext cx="1919248" cy="2028154"/>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sz="1800" dirty="0">
              <a:solidFill>
                <a:sysClr val="window" lastClr="FFFFFF"/>
              </a:solidFill>
              <a:latin typeface="IBM Plex Sans" panose="020B0503050203000203" pitchFamily="34" charset="0"/>
              <a:ea typeface="+mn-ea"/>
              <a:cs typeface="+mn-cs"/>
            </a:rPr>
            <a:t>CODE</a:t>
          </a:r>
        </a:p>
      </dgm:t>
    </dgm:pt>
    <dgm:pt modelId="{122C03FD-4F99-4235-910C-FB18A3947270}" type="parTrans" cxnId="{9129ABB1-DF98-4F5D-9B8B-4C0432CC53D0}">
      <dgm:prSet/>
      <dgm:spPr/>
      <dgm:t>
        <a:bodyPr/>
        <a:lstStyle/>
        <a:p>
          <a:endParaRPr lang="en-IN" sz="1800"/>
        </a:p>
      </dgm:t>
    </dgm:pt>
    <dgm:pt modelId="{513E02CC-5A75-4DEC-8D15-F48F32A62995}" type="sibTrans" cxnId="{9129ABB1-DF98-4F5D-9B8B-4C0432CC53D0}">
      <dgm:prSet/>
      <dgm:spPr/>
      <dgm:t>
        <a:bodyPr/>
        <a:lstStyle/>
        <a:p>
          <a:endParaRPr lang="en-IN" sz="1800"/>
        </a:p>
      </dgm:t>
    </dgm:pt>
    <dgm:pt modelId="{EC4DE9D5-50A4-4F4E-A96B-9A9AD9D7D84E}">
      <dgm:prSet phldrT="[Text]" custT="1"/>
      <dgm:spPr>
        <a:xfrm>
          <a:off x="2066122" y="2577970"/>
          <a:ext cx="1919248" cy="2028154"/>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TLS</a:t>
          </a:r>
        </a:p>
      </dgm:t>
    </dgm:pt>
    <dgm:pt modelId="{DE93EE0B-0464-4E01-B081-4691C43497D9}" type="parTrans" cxnId="{CDF94ECE-50A9-4334-9A03-FA25D9135E2E}">
      <dgm:prSet/>
      <dgm:spPr/>
      <dgm:t>
        <a:bodyPr/>
        <a:lstStyle/>
        <a:p>
          <a:endParaRPr lang="en-IN" sz="1800"/>
        </a:p>
      </dgm:t>
    </dgm:pt>
    <dgm:pt modelId="{5E4AC5B7-62B5-4BEB-9B06-FAAC95883250}" type="sibTrans" cxnId="{CDF94ECE-50A9-4334-9A03-FA25D9135E2E}">
      <dgm:prSet/>
      <dgm:spPr/>
      <dgm:t>
        <a:bodyPr/>
        <a:lstStyle/>
        <a:p>
          <a:endParaRPr lang="en-IN" sz="1800"/>
        </a:p>
      </dgm:t>
    </dgm:pt>
    <dgm:pt modelId="{6E7607E8-85B9-4491-A73F-9677171A22B5}">
      <dgm:prSet phldrT="[Text]" custT="1"/>
      <dgm:spPr>
        <a:xfrm>
          <a:off x="2066122" y="2577970"/>
          <a:ext cx="1919248" cy="2028154"/>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Port Mapping</a:t>
          </a:r>
        </a:p>
      </dgm:t>
    </dgm:pt>
    <dgm:pt modelId="{4CCB62A6-3713-4C93-974F-1E2D2A1F1EC2}" type="parTrans" cxnId="{EEAE7019-3748-4E05-AF70-3CDA98A05689}">
      <dgm:prSet/>
      <dgm:spPr/>
      <dgm:t>
        <a:bodyPr/>
        <a:lstStyle/>
        <a:p>
          <a:endParaRPr lang="en-IN" sz="1800"/>
        </a:p>
      </dgm:t>
    </dgm:pt>
    <dgm:pt modelId="{5D7836CD-8D9B-4E40-BAD0-DF84F18A1340}" type="sibTrans" cxnId="{EEAE7019-3748-4E05-AF70-3CDA98A05689}">
      <dgm:prSet/>
      <dgm:spPr/>
      <dgm:t>
        <a:bodyPr/>
        <a:lstStyle/>
        <a:p>
          <a:endParaRPr lang="en-IN" sz="1800"/>
        </a:p>
      </dgm:t>
    </dgm:pt>
    <dgm:pt modelId="{4A22EEC8-20A4-44D3-B030-910E5782F41E}">
      <dgm:prSet phldrT="[Text]" custT="1"/>
      <dgm:spPr>
        <a:xfrm>
          <a:off x="2066122" y="2577970"/>
          <a:ext cx="1919248" cy="2028154"/>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Security Of Dependencies</a:t>
          </a:r>
        </a:p>
      </dgm:t>
    </dgm:pt>
    <dgm:pt modelId="{D2D5D81D-4DC5-44D6-9F2F-A28594114E5E}" type="parTrans" cxnId="{FE9E1066-6267-446A-81A1-878619BB3D62}">
      <dgm:prSet/>
      <dgm:spPr/>
      <dgm:t>
        <a:bodyPr/>
        <a:lstStyle/>
        <a:p>
          <a:endParaRPr lang="en-IN" sz="1800"/>
        </a:p>
      </dgm:t>
    </dgm:pt>
    <dgm:pt modelId="{142400DE-E364-4DB9-BE68-4337665ED1F5}" type="sibTrans" cxnId="{FE9E1066-6267-446A-81A1-878619BB3D62}">
      <dgm:prSet/>
      <dgm:spPr/>
      <dgm:t>
        <a:bodyPr/>
        <a:lstStyle/>
        <a:p>
          <a:endParaRPr lang="en-IN" sz="1800"/>
        </a:p>
      </dgm:t>
    </dgm:pt>
    <dgm:pt modelId="{772A7341-AAA5-46E9-BADA-F4C3D060D638}">
      <dgm:prSet phldrT="[Text]" custT="1"/>
      <dgm:spPr>
        <a:xfrm>
          <a:off x="2066122" y="2577970"/>
          <a:ext cx="1919248" cy="2028154"/>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Static Code Analysis</a:t>
          </a:r>
        </a:p>
      </dgm:t>
    </dgm:pt>
    <dgm:pt modelId="{8F7D3D9D-160B-4CDB-860D-6911970D93A0}" type="parTrans" cxnId="{A72BAC77-9729-4837-8290-FFD32020E6E9}">
      <dgm:prSet/>
      <dgm:spPr/>
      <dgm:t>
        <a:bodyPr/>
        <a:lstStyle/>
        <a:p>
          <a:endParaRPr lang="en-IN" sz="1800"/>
        </a:p>
      </dgm:t>
    </dgm:pt>
    <dgm:pt modelId="{EB14E612-A908-4492-99E2-49AD4F21A7F0}" type="sibTrans" cxnId="{A72BAC77-9729-4837-8290-FFD32020E6E9}">
      <dgm:prSet/>
      <dgm:spPr/>
      <dgm:t>
        <a:bodyPr/>
        <a:lstStyle/>
        <a:p>
          <a:endParaRPr lang="en-IN" sz="1800"/>
        </a:p>
      </dgm:t>
    </dgm:pt>
    <dgm:pt modelId="{BBE60BFD-FA1A-4571-B89E-7B995AA4A062}">
      <dgm:prSet phldrT="[Text]" custT="1"/>
      <dgm:spPr>
        <a:xfrm>
          <a:off x="2066122" y="2577970"/>
          <a:ext cx="1919248" cy="2028154"/>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Char char="•"/>
          </a:pPr>
          <a:r>
            <a:rPr lang="en-US" sz="1800" dirty="0">
              <a:solidFill>
                <a:sysClr val="window" lastClr="FFFFFF"/>
              </a:solidFill>
              <a:latin typeface="IBM Plex Sans" panose="020B0503050203000203" pitchFamily="34" charset="0"/>
              <a:ea typeface="+mn-ea"/>
              <a:cs typeface="+mn-cs"/>
            </a:rPr>
            <a:t>Security Monkeys(Continuous Hacking)</a:t>
          </a:r>
        </a:p>
      </dgm:t>
    </dgm:pt>
    <dgm:pt modelId="{374F5E62-2419-4881-8255-D45B8502FA64}" type="parTrans" cxnId="{1AF6A67F-78E3-4013-8CD2-2FEF92925696}">
      <dgm:prSet/>
      <dgm:spPr/>
      <dgm:t>
        <a:bodyPr/>
        <a:lstStyle/>
        <a:p>
          <a:endParaRPr lang="en-IN" sz="1800"/>
        </a:p>
      </dgm:t>
    </dgm:pt>
    <dgm:pt modelId="{4CE6B1D2-70F9-47FD-9E5A-9B2AF0DC587F}" type="sibTrans" cxnId="{1AF6A67F-78E3-4013-8CD2-2FEF92925696}">
      <dgm:prSet/>
      <dgm:spPr/>
      <dgm:t>
        <a:bodyPr/>
        <a:lstStyle/>
        <a:p>
          <a:endParaRPr lang="en-IN" sz="1800"/>
        </a:p>
      </dgm:t>
    </dgm:pt>
    <dgm:pt modelId="{F629661B-9644-4F6C-8E13-B2423049120B}" type="pres">
      <dgm:prSet presAssocID="{69E27BF4-9131-47C0-B5A1-7D6F613AC2DE}" presName="diagram" presStyleCnt="0">
        <dgm:presLayoutVars>
          <dgm:dir/>
          <dgm:resizeHandles val="exact"/>
        </dgm:presLayoutVars>
      </dgm:prSet>
      <dgm:spPr/>
    </dgm:pt>
    <dgm:pt modelId="{0C34740B-2CCA-4720-BB55-6B2744C0E66C}" type="pres">
      <dgm:prSet presAssocID="{E5E5E5DE-FC3A-4942-A60D-CD1CCF1E2CF6}" presName="node" presStyleLbl="node1" presStyleIdx="0" presStyleCnt="4" custScaleX="101941" custScaleY="192054">
        <dgm:presLayoutVars>
          <dgm:bulletEnabled val="1"/>
        </dgm:presLayoutVars>
      </dgm:prSet>
      <dgm:spPr/>
    </dgm:pt>
    <dgm:pt modelId="{3C7E5B7E-C7BB-426D-AA74-F15DF07EBD2C}" type="pres">
      <dgm:prSet presAssocID="{BA46775D-5F6B-42BF-A531-8730E0263DEF}" presName="sibTrans" presStyleCnt="0"/>
      <dgm:spPr/>
    </dgm:pt>
    <dgm:pt modelId="{2E66E5CD-2CED-46EE-B4EB-14EC1F963018}" type="pres">
      <dgm:prSet presAssocID="{B626153B-0243-4B4D-BAAA-84ED2F220A9C}" presName="node" presStyleLbl="node1" presStyleIdx="1" presStyleCnt="4" custScaleX="102453" custScaleY="188044" custLinFactNeighborX="-4326" custLinFactNeighborY="-3347">
        <dgm:presLayoutVars>
          <dgm:bulletEnabled val="1"/>
        </dgm:presLayoutVars>
      </dgm:prSet>
      <dgm:spPr/>
    </dgm:pt>
    <dgm:pt modelId="{D0E84160-EA13-4297-802F-9F12FFCA85E5}" type="pres">
      <dgm:prSet presAssocID="{2BB64193-A393-45C9-B26D-AEB295DC422C}" presName="sibTrans" presStyleCnt="0"/>
      <dgm:spPr/>
    </dgm:pt>
    <dgm:pt modelId="{B9ADD280-3F50-460E-8EB7-585E68483278}" type="pres">
      <dgm:prSet presAssocID="{22634E17-8555-4F67-803D-738D869906CE}" presName="node" presStyleLbl="node1" presStyleIdx="2" presStyleCnt="4" custScaleX="105093" custScaleY="200762">
        <dgm:presLayoutVars>
          <dgm:bulletEnabled val="1"/>
        </dgm:presLayoutVars>
      </dgm:prSet>
      <dgm:spPr/>
    </dgm:pt>
    <dgm:pt modelId="{8E33A0B3-C9C6-48D0-8BE2-AA39C4F62320}" type="pres">
      <dgm:prSet presAssocID="{016A8BD3-9D30-4CBC-97D0-F420F2058497}" presName="sibTrans" presStyleCnt="0"/>
      <dgm:spPr/>
    </dgm:pt>
    <dgm:pt modelId="{D8624326-E2E4-47E0-8119-C91ECB7A851A}" type="pres">
      <dgm:prSet presAssocID="{80904290-5678-4644-B304-FC5A72308BAD}" presName="node" presStyleLbl="node1" presStyleIdx="3" presStyleCnt="4" custScaleX="101428" custScaleY="200389" custLinFactNeighborX="-2373" custLinFactNeighborY="3408">
        <dgm:presLayoutVars>
          <dgm:bulletEnabled val="1"/>
        </dgm:presLayoutVars>
      </dgm:prSet>
      <dgm:spPr/>
    </dgm:pt>
  </dgm:ptLst>
  <dgm:cxnLst>
    <dgm:cxn modelId="{50251507-658F-4482-9F82-8C09B6ADDB96}" type="presOf" srcId="{E5E5E5DE-FC3A-4942-A60D-CD1CCF1E2CF6}" destId="{0C34740B-2CCA-4720-BB55-6B2744C0E66C}" srcOrd="0" destOrd="0" presId="urn:microsoft.com/office/officeart/2005/8/layout/default"/>
    <dgm:cxn modelId="{EEAE7019-3748-4E05-AF70-3CDA98A05689}" srcId="{80904290-5678-4644-B304-FC5A72308BAD}" destId="{6E7607E8-85B9-4491-A73F-9677171A22B5}" srcOrd="1" destOrd="0" parTransId="{4CCB62A6-3713-4C93-974F-1E2D2A1F1EC2}" sibTransId="{5D7836CD-8D9B-4E40-BAD0-DF84F18A1340}"/>
    <dgm:cxn modelId="{13B9A229-03C6-45A9-803F-54B5FB5435FC}" type="presOf" srcId="{B626153B-0243-4B4D-BAAA-84ED2F220A9C}" destId="{2E66E5CD-2CED-46EE-B4EB-14EC1F963018}" srcOrd="0" destOrd="0" presId="urn:microsoft.com/office/officeart/2005/8/layout/default"/>
    <dgm:cxn modelId="{0528A431-D9E1-4E08-9A73-5245B754A367}" type="presOf" srcId="{A1649FE7-A442-492C-BCA8-6F94807740E2}" destId="{2E66E5CD-2CED-46EE-B4EB-14EC1F963018}" srcOrd="0" destOrd="2" presId="urn:microsoft.com/office/officeart/2005/8/layout/default"/>
    <dgm:cxn modelId="{8CE8113B-6A86-4AA9-9DFE-CDB8135EA038}" srcId="{69E27BF4-9131-47C0-B5A1-7D6F613AC2DE}" destId="{B626153B-0243-4B4D-BAAA-84ED2F220A9C}" srcOrd="1" destOrd="0" parTransId="{6D64E08B-883B-40E1-BCA1-683AC06C8B9C}" sibTransId="{2BB64193-A393-45C9-B26D-AEB295DC422C}"/>
    <dgm:cxn modelId="{3C0DDE5B-EFCC-4B2C-AC33-A3D79575D148}" type="presOf" srcId="{60ABCC22-C237-4B3A-8BA2-D431821DEF17}" destId="{B9ADD280-3F50-460E-8EB7-585E68483278}" srcOrd="0" destOrd="2" presId="urn:microsoft.com/office/officeart/2005/8/layout/default"/>
    <dgm:cxn modelId="{0AF2D641-62B8-4EC5-AA7B-B68C0BEBCECF}" srcId="{B626153B-0243-4B4D-BAAA-84ED2F220A9C}" destId="{A1649FE7-A442-492C-BCA8-6F94807740E2}" srcOrd="1" destOrd="0" parTransId="{94EA901C-7B64-4571-B9D2-91D976D50C0C}" sibTransId="{0205C9DD-E8A0-42DE-9A2C-1C929BAC8643}"/>
    <dgm:cxn modelId="{FE9E1066-6267-446A-81A1-878619BB3D62}" srcId="{80904290-5678-4644-B304-FC5A72308BAD}" destId="{4A22EEC8-20A4-44D3-B030-910E5782F41E}" srcOrd="2" destOrd="0" parTransId="{D2D5D81D-4DC5-44D6-9F2F-A28594114E5E}" sibTransId="{142400DE-E364-4DB9-BE68-4337665ED1F5}"/>
    <dgm:cxn modelId="{B3D6A54D-4AE7-45CC-9AD2-121A9AB337A2}" srcId="{E5E5E5DE-FC3A-4942-A60D-CD1CCF1E2CF6}" destId="{30658D7D-1715-480D-B02D-F6FECF065250}" srcOrd="0" destOrd="0" parTransId="{41F9C2EB-E7BF-48A6-AEBA-BE7F803E585F}" sibTransId="{A6D6C4AE-48BF-4124-B7B4-D9646329F8B9}"/>
    <dgm:cxn modelId="{82A2D94E-F15D-494D-8E74-213F36488BFB}" type="presOf" srcId="{4A22EEC8-20A4-44D3-B030-910E5782F41E}" destId="{D8624326-E2E4-47E0-8119-C91ECB7A851A}" srcOrd="0" destOrd="3" presId="urn:microsoft.com/office/officeart/2005/8/layout/default"/>
    <dgm:cxn modelId="{3C5F7371-2FD5-4E69-B796-B754B1D4DB2F}" type="presOf" srcId="{BBE60BFD-FA1A-4571-B89E-7B995AA4A062}" destId="{D8624326-E2E4-47E0-8119-C91ECB7A851A}" srcOrd="0" destOrd="5" presId="urn:microsoft.com/office/officeart/2005/8/layout/default"/>
    <dgm:cxn modelId="{145DD052-FC94-439A-9128-107DBD689A1D}" type="presOf" srcId="{69E27BF4-9131-47C0-B5A1-7D6F613AC2DE}" destId="{F629661B-9644-4F6C-8E13-B2423049120B}" srcOrd="0" destOrd="0" presId="urn:microsoft.com/office/officeart/2005/8/layout/default"/>
    <dgm:cxn modelId="{FC091073-CFC6-4B28-8B0E-7EE8B9D21E7F}" srcId="{22634E17-8555-4F67-803D-738D869906CE}" destId="{60ABCC22-C237-4B3A-8BA2-D431821DEF17}" srcOrd="1" destOrd="0" parTransId="{62A230E4-23E5-4A3C-9F78-F510BF9A8810}" sibTransId="{613826B8-9060-46AB-816B-2207734FDCC1}"/>
    <dgm:cxn modelId="{5434A653-F602-4C75-909C-BAA56D24690A}" type="presOf" srcId="{772A7341-AAA5-46E9-BADA-F4C3D060D638}" destId="{D8624326-E2E4-47E0-8119-C91ECB7A851A}" srcOrd="0" destOrd="4" presId="urn:microsoft.com/office/officeart/2005/8/layout/default"/>
    <dgm:cxn modelId="{99C76C55-246B-4358-A108-2CC677278DB7}" type="presOf" srcId="{80904290-5678-4644-B304-FC5A72308BAD}" destId="{D8624326-E2E4-47E0-8119-C91ECB7A851A}" srcOrd="0" destOrd="0" presId="urn:microsoft.com/office/officeart/2005/8/layout/default"/>
    <dgm:cxn modelId="{A72BAC77-9729-4837-8290-FFD32020E6E9}" srcId="{80904290-5678-4644-B304-FC5A72308BAD}" destId="{772A7341-AAA5-46E9-BADA-F4C3D060D638}" srcOrd="3" destOrd="0" parTransId="{8F7D3D9D-160B-4CDB-860D-6911970D93A0}" sibTransId="{EB14E612-A908-4492-99E2-49AD4F21A7F0}"/>
    <dgm:cxn modelId="{1AA82E78-9410-432E-B024-C20AACB71053}" srcId="{69E27BF4-9131-47C0-B5A1-7D6F613AC2DE}" destId="{E5E5E5DE-FC3A-4942-A60D-CD1CCF1E2CF6}" srcOrd="0" destOrd="0" parTransId="{381FD8AF-1FCB-4A55-AD99-D7C18FF8A8F9}" sibTransId="{BA46775D-5F6B-42BF-A531-8730E0263DEF}"/>
    <dgm:cxn modelId="{F3BC6578-67D5-4506-B637-5ECCC368B946}" type="presOf" srcId="{22634E17-8555-4F67-803D-738D869906CE}" destId="{B9ADD280-3F50-460E-8EB7-585E68483278}" srcOrd="0" destOrd="0" presId="urn:microsoft.com/office/officeart/2005/8/layout/default"/>
    <dgm:cxn modelId="{E601CC7C-99EB-447D-95A1-764B6A9E9A19}" type="presOf" srcId="{EC4DE9D5-50A4-4F4E-A96B-9A9AD9D7D84E}" destId="{D8624326-E2E4-47E0-8119-C91ECB7A851A}" srcOrd="0" destOrd="1" presId="urn:microsoft.com/office/officeart/2005/8/layout/default"/>
    <dgm:cxn modelId="{EFEAE67D-8142-4012-9550-229B14F87BB7}" srcId="{22634E17-8555-4F67-803D-738D869906CE}" destId="{5754ADE9-DF8C-43D5-B55F-37F9F6E468D6}" srcOrd="0" destOrd="0" parTransId="{10BF97B6-6474-4D4F-BCA7-3B9428325A7B}" sibTransId="{1FE084AD-8637-4825-8C64-B6C8ED62299A}"/>
    <dgm:cxn modelId="{1AF6A67F-78E3-4013-8CD2-2FEF92925696}" srcId="{80904290-5678-4644-B304-FC5A72308BAD}" destId="{BBE60BFD-FA1A-4571-B89E-7B995AA4A062}" srcOrd="4" destOrd="0" parTransId="{374F5E62-2419-4881-8255-D45B8502FA64}" sibTransId="{4CE6B1D2-70F9-47FD-9E5A-9B2AF0DC587F}"/>
    <dgm:cxn modelId="{96DADD80-87E7-4354-84B0-CAEFEEBDB7E3}" srcId="{69E27BF4-9131-47C0-B5A1-7D6F613AC2DE}" destId="{22634E17-8555-4F67-803D-738D869906CE}" srcOrd="2" destOrd="0" parTransId="{498B8D6D-872B-4651-BF8B-06163886B59F}" sibTransId="{016A8BD3-9D30-4CBC-97D0-F420F2058497}"/>
    <dgm:cxn modelId="{0219BC9C-C051-4C62-8473-D02E580E0542}" type="presOf" srcId="{5754ADE9-DF8C-43D5-B55F-37F9F6E468D6}" destId="{B9ADD280-3F50-460E-8EB7-585E68483278}" srcOrd="0" destOrd="1" presId="urn:microsoft.com/office/officeart/2005/8/layout/default"/>
    <dgm:cxn modelId="{9129ABB1-DF98-4F5D-9B8B-4C0432CC53D0}" srcId="{69E27BF4-9131-47C0-B5A1-7D6F613AC2DE}" destId="{80904290-5678-4644-B304-FC5A72308BAD}" srcOrd="3" destOrd="0" parTransId="{122C03FD-4F99-4235-910C-FB18A3947270}" sibTransId="{513E02CC-5A75-4DEC-8D15-F48F32A62995}"/>
    <dgm:cxn modelId="{9F4CADCD-2A37-401B-971D-2E606355C440}" type="presOf" srcId="{30658D7D-1715-480D-B02D-F6FECF065250}" destId="{0C34740B-2CCA-4720-BB55-6B2744C0E66C}" srcOrd="0" destOrd="1" presId="urn:microsoft.com/office/officeart/2005/8/layout/default"/>
    <dgm:cxn modelId="{CDF94ECE-50A9-4334-9A03-FA25D9135E2E}" srcId="{80904290-5678-4644-B304-FC5A72308BAD}" destId="{EC4DE9D5-50A4-4F4E-A96B-9A9AD9D7D84E}" srcOrd="0" destOrd="0" parTransId="{DE93EE0B-0464-4E01-B081-4691C43497D9}" sibTransId="{5E4AC5B7-62B5-4BEB-9B06-FAAC95883250}"/>
    <dgm:cxn modelId="{FD4EF2D6-558D-425D-8E87-53DE1F07023D}" srcId="{B626153B-0243-4B4D-BAAA-84ED2F220A9C}" destId="{72975109-290A-4929-9A79-C121364CC013}" srcOrd="0" destOrd="0" parTransId="{D9B00C99-5B58-485B-985A-C4CCEE4E0622}" sibTransId="{71E33E80-56D0-46D1-BC7F-A0406797B853}"/>
    <dgm:cxn modelId="{7F73EEE5-9461-477D-8067-185CEB6C4148}" type="presOf" srcId="{6E7607E8-85B9-4491-A73F-9677171A22B5}" destId="{D8624326-E2E4-47E0-8119-C91ECB7A851A}" srcOrd="0" destOrd="2" presId="urn:microsoft.com/office/officeart/2005/8/layout/default"/>
    <dgm:cxn modelId="{5C1F52F4-5156-438F-B5AA-DDA4C064A39F}" type="presOf" srcId="{72975109-290A-4929-9A79-C121364CC013}" destId="{2E66E5CD-2CED-46EE-B4EB-14EC1F963018}" srcOrd="0" destOrd="1" presId="urn:microsoft.com/office/officeart/2005/8/layout/default"/>
    <dgm:cxn modelId="{DA06D92D-92AC-49F6-9FA2-14C5D6C74A41}" type="presParOf" srcId="{F629661B-9644-4F6C-8E13-B2423049120B}" destId="{0C34740B-2CCA-4720-BB55-6B2744C0E66C}" srcOrd="0" destOrd="0" presId="urn:microsoft.com/office/officeart/2005/8/layout/default"/>
    <dgm:cxn modelId="{2FE4625E-1631-4103-94FC-210424A2E86C}" type="presParOf" srcId="{F629661B-9644-4F6C-8E13-B2423049120B}" destId="{3C7E5B7E-C7BB-426D-AA74-F15DF07EBD2C}" srcOrd="1" destOrd="0" presId="urn:microsoft.com/office/officeart/2005/8/layout/default"/>
    <dgm:cxn modelId="{F3C0C04C-6BF7-4B0B-9200-B2D7826FC372}" type="presParOf" srcId="{F629661B-9644-4F6C-8E13-B2423049120B}" destId="{2E66E5CD-2CED-46EE-B4EB-14EC1F963018}" srcOrd="2" destOrd="0" presId="urn:microsoft.com/office/officeart/2005/8/layout/default"/>
    <dgm:cxn modelId="{6B253168-5B3E-4C55-BA4B-4127155DBE1C}" type="presParOf" srcId="{F629661B-9644-4F6C-8E13-B2423049120B}" destId="{D0E84160-EA13-4297-802F-9F12FFCA85E5}" srcOrd="3" destOrd="0" presId="urn:microsoft.com/office/officeart/2005/8/layout/default"/>
    <dgm:cxn modelId="{55F20127-45B6-47FC-9D79-0585BD3DCF7D}" type="presParOf" srcId="{F629661B-9644-4F6C-8E13-B2423049120B}" destId="{B9ADD280-3F50-460E-8EB7-585E68483278}" srcOrd="4" destOrd="0" presId="urn:microsoft.com/office/officeart/2005/8/layout/default"/>
    <dgm:cxn modelId="{2346E995-E83A-463E-A771-A1FCE3167A69}" type="presParOf" srcId="{F629661B-9644-4F6C-8E13-B2423049120B}" destId="{8E33A0B3-C9C6-48D0-8BE2-AA39C4F62320}" srcOrd="5" destOrd="0" presId="urn:microsoft.com/office/officeart/2005/8/layout/default"/>
    <dgm:cxn modelId="{3DC3D8EA-852E-4BE9-8447-92E7489713B4}" type="presParOf" srcId="{F629661B-9644-4F6C-8E13-B2423049120B}" destId="{D8624326-E2E4-47E0-8119-C91ECB7A851A}"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ACAF3765-36AE-4BF7-97D2-874421C5D06F}">
      <dgm:prSet custT="1"/>
      <dgm:spPr>
        <a:solidFill>
          <a:schemeClr val="tx1">
            <a:lumMod val="75000"/>
            <a:lumOff val="25000"/>
          </a:schemeClr>
        </a:solidFill>
        <a:ln>
          <a:solidFill>
            <a:schemeClr val="bg2"/>
          </a:solidFill>
        </a:ln>
      </dgm:spPr>
      <dgm:t>
        <a:bodyPr/>
        <a:lstStyle/>
        <a:p>
          <a:r>
            <a:rPr lang="en-IN" sz="1800" dirty="0">
              <a:solidFill>
                <a:schemeClr val="bg2"/>
              </a:solidFill>
              <a:latin typeface="IBM Plex Sans" panose="020B0503050203000203" pitchFamily="34" charset="0"/>
            </a:rPr>
            <a:t>OAuth and </a:t>
          </a:r>
          <a:r>
            <a:rPr lang="en-US" sz="1800" b="0" i="0" dirty="0">
              <a:solidFill>
                <a:schemeClr val="bg2"/>
              </a:solidFill>
              <a:latin typeface="IBM Plex Sans" panose="020B0503050203000203" pitchFamily="34" charset="0"/>
            </a:rPr>
            <a:t>OpenID Connect (OIDC) </a:t>
          </a:r>
          <a:r>
            <a:rPr lang="en-IN" sz="1800" dirty="0">
              <a:solidFill>
                <a:schemeClr val="bg2"/>
              </a:solidFill>
              <a:latin typeface="IBM Plex Sans" panose="020B0503050203000203" pitchFamily="34" charset="0"/>
            </a:rPr>
            <a:t>provide much of what was mentioned in option 3 for AuthN and AuthZ.</a:t>
          </a:r>
        </a:p>
      </dgm:t>
    </dgm:pt>
    <dgm:pt modelId="{D0D5BA0C-0E4B-487F-AF30-F0944C858DE3}" type="parTrans" cxnId="{9BE589B9-A00C-44FF-B272-ECF5671B5CCC}">
      <dgm:prSet/>
      <dgm:spPr/>
      <dgm:t>
        <a:bodyPr/>
        <a:lstStyle/>
        <a:p>
          <a:endParaRPr lang="en-IN" sz="1600">
            <a:latin typeface="IBM Plex Sans" panose="020B0503050203000203" pitchFamily="34" charset="0"/>
          </a:endParaRPr>
        </a:p>
      </dgm:t>
    </dgm:pt>
    <dgm:pt modelId="{72C6A10B-FBAA-49AD-A1AD-4BFE2E8D0904}" type="sibTrans" cxnId="{9BE589B9-A00C-44FF-B272-ECF5671B5CCC}">
      <dgm:prSet/>
      <dgm:spPr/>
      <dgm:t>
        <a:bodyPr/>
        <a:lstStyle/>
        <a:p>
          <a:endParaRPr lang="en-IN" sz="1600">
            <a:latin typeface="IBM Plex Sans" panose="020B0503050203000203" pitchFamily="34" charset="0"/>
          </a:endParaRPr>
        </a:p>
      </dgm:t>
    </dgm:pt>
    <dgm:pt modelId="{3BDE86FC-F96A-4226-8780-AC04463F99B6}">
      <dgm:prSet phldrT="[Text]" custT="1"/>
      <dgm:spPr>
        <a:solidFill>
          <a:schemeClr val="tx1">
            <a:lumMod val="75000"/>
            <a:lumOff val="25000"/>
          </a:schemeClr>
        </a:solidFill>
        <a:ln>
          <a:solidFill>
            <a:schemeClr val="bg2"/>
          </a:solidFill>
        </a:ln>
      </dgm:spPr>
      <dgm:t>
        <a:bodyPr/>
        <a:lstStyle/>
        <a:p>
          <a:r>
            <a:rPr lang="en-IN" sz="1800" dirty="0">
              <a:solidFill>
                <a:schemeClr val="bg2"/>
              </a:solidFill>
              <a:latin typeface="IBM Plex Sans" panose="020B0503050203000203" pitchFamily="34" charset="0"/>
            </a:rPr>
            <a:t>OAuth is </a:t>
          </a:r>
          <a:r>
            <a:rPr lang="en-US" sz="1800" b="0" i="0" dirty="0">
              <a:solidFill>
                <a:schemeClr val="bg2"/>
              </a:solidFill>
              <a:latin typeface="IBM Plex Sans" panose="020B0503050203000203" pitchFamily="34" charset="0"/>
            </a:rPr>
            <a:t>an open standard for authorization.</a:t>
          </a:r>
          <a:endParaRPr lang="en-IN" sz="1800" dirty="0">
            <a:solidFill>
              <a:schemeClr val="bg2"/>
            </a:solidFill>
            <a:latin typeface="IBM Plex Sans" panose="020B0503050203000203" pitchFamily="34" charset="0"/>
          </a:endParaRPr>
        </a:p>
      </dgm:t>
    </dgm:pt>
    <dgm:pt modelId="{C0C1B189-5033-4774-9098-57D4446C7C0C}" type="parTrans" cxnId="{274CFC97-08E2-4FFF-9C7A-6CFF19E308C4}">
      <dgm:prSet/>
      <dgm:spPr/>
      <dgm:t>
        <a:bodyPr/>
        <a:lstStyle/>
        <a:p>
          <a:endParaRPr lang="en-IN" sz="1600">
            <a:latin typeface="IBM Plex Sans" panose="020B0503050203000203" pitchFamily="34" charset="0"/>
          </a:endParaRPr>
        </a:p>
      </dgm:t>
    </dgm:pt>
    <dgm:pt modelId="{0BB5775E-94FE-4D00-9AA2-09BFE23F6D61}" type="sibTrans" cxnId="{274CFC97-08E2-4FFF-9C7A-6CFF19E308C4}">
      <dgm:prSet/>
      <dgm:spPr/>
      <dgm:t>
        <a:bodyPr/>
        <a:lstStyle/>
        <a:p>
          <a:endParaRPr lang="en-IN" sz="1600">
            <a:latin typeface="IBM Plex Sans" panose="020B0503050203000203" pitchFamily="34" charset="0"/>
          </a:endParaRPr>
        </a:p>
      </dgm:t>
    </dgm:pt>
    <dgm:pt modelId="{260370F5-1E2F-411B-9FDC-8C741711ED03}">
      <dgm:prSet phldrT="[Tex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OAuth is a standard that apps can use to provide client applications with ‘secure delegated access’.</a:t>
          </a:r>
          <a:endParaRPr lang="en-IN" sz="1800" dirty="0">
            <a:solidFill>
              <a:schemeClr val="bg2"/>
            </a:solidFill>
            <a:latin typeface="IBM Plex Sans" panose="020B0503050203000203" pitchFamily="34" charset="0"/>
          </a:endParaRPr>
        </a:p>
      </dgm:t>
    </dgm:pt>
    <dgm:pt modelId="{62546DF1-D786-4A25-A34D-2094F7EEDCF8}" type="parTrans" cxnId="{6DAE92DD-24AE-4E2D-8854-8A6E46822F7F}">
      <dgm:prSet/>
      <dgm:spPr/>
      <dgm:t>
        <a:bodyPr/>
        <a:lstStyle/>
        <a:p>
          <a:endParaRPr lang="en-IN" sz="1600">
            <a:latin typeface="IBM Plex Sans" panose="020B0503050203000203" pitchFamily="34" charset="0"/>
          </a:endParaRPr>
        </a:p>
      </dgm:t>
    </dgm:pt>
    <dgm:pt modelId="{A0428165-D8B6-4FAB-8433-19F82DA8DEF0}" type="sibTrans" cxnId="{6DAE92DD-24AE-4E2D-8854-8A6E46822F7F}">
      <dgm:prSet/>
      <dgm:spPr/>
      <dgm:t>
        <a:bodyPr/>
        <a:lstStyle/>
        <a:p>
          <a:endParaRPr lang="en-IN" sz="1600">
            <a:latin typeface="IBM Plex Sans" panose="020B0503050203000203" pitchFamily="34" charset="0"/>
          </a:endParaRPr>
        </a:p>
      </dgm:t>
    </dgm:pt>
    <dgm:pt modelId="{D189F1E9-00D1-4F70-A57C-7B57C77ABDBF}">
      <dgm:prSet phldrT="[Tex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OAuth works over HTTPS and authorizes devices, APIs, servers, and applications with access tokens rather than credentials.</a:t>
          </a:r>
          <a:endParaRPr lang="en-IN" sz="1800" dirty="0">
            <a:solidFill>
              <a:schemeClr val="bg2"/>
            </a:solidFill>
            <a:latin typeface="IBM Plex Sans" panose="020B0503050203000203" pitchFamily="34" charset="0"/>
          </a:endParaRPr>
        </a:p>
      </dgm:t>
    </dgm:pt>
    <dgm:pt modelId="{5C2FC96A-3B80-4EE0-83FB-0AF66545DBAF}" type="parTrans" cxnId="{6DB4037D-750D-4FC8-B1FF-BF7B1BE138A1}">
      <dgm:prSet/>
      <dgm:spPr/>
      <dgm:t>
        <a:bodyPr/>
        <a:lstStyle/>
        <a:p>
          <a:endParaRPr lang="en-IN" sz="1600">
            <a:latin typeface="IBM Plex Sans" panose="020B0503050203000203" pitchFamily="34" charset="0"/>
          </a:endParaRPr>
        </a:p>
      </dgm:t>
    </dgm:pt>
    <dgm:pt modelId="{C9FBB5C3-6905-4286-9331-E1C93542D093}" type="sibTrans" cxnId="{6DB4037D-750D-4FC8-B1FF-BF7B1BE138A1}">
      <dgm:prSet/>
      <dgm:spPr/>
      <dgm:t>
        <a:bodyPr/>
        <a:lstStyle/>
        <a:p>
          <a:endParaRPr lang="en-IN" sz="1600">
            <a:latin typeface="IBM Plex Sans" panose="020B0503050203000203" pitchFamily="34" charset="0"/>
          </a:endParaRPr>
        </a:p>
      </dgm:t>
    </dgm:pt>
    <dgm:pt modelId="{D2483582-DCFC-44D7-8192-91446F523CC6}">
      <dgm:prSet phldrT="[Tex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OAuth 2.0 is the most widely used form of OAuth. There is OAuth 1.0 as well, which is an older specification and 2.0 is not compatible with 1.0.</a:t>
          </a:r>
          <a:endParaRPr lang="en-IN" sz="1800" dirty="0">
            <a:solidFill>
              <a:schemeClr val="bg2"/>
            </a:solidFill>
            <a:latin typeface="IBM Plex Sans" panose="020B0503050203000203" pitchFamily="34" charset="0"/>
          </a:endParaRPr>
        </a:p>
      </dgm:t>
    </dgm:pt>
    <dgm:pt modelId="{FD82549E-0487-41C7-BF5A-8181A190E01A}" type="parTrans" cxnId="{92134858-1CFB-4F55-B963-1C0732C315DD}">
      <dgm:prSet/>
      <dgm:spPr/>
      <dgm:t>
        <a:bodyPr/>
        <a:lstStyle/>
        <a:p>
          <a:endParaRPr lang="en-IN" sz="1600">
            <a:latin typeface="IBM Plex Sans" panose="020B0503050203000203" pitchFamily="34" charset="0"/>
          </a:endParaRPr>
        </a:p>
      </dgm:t>
    </dgm:pt>
    <dgm:pt modelId="{4C17DC10-C0E8-456F-89B8-A5B4D14F009E}" type="sibTrans" cxnId="{92134858-1CFB-4F55-B963-1C0732C315DD}">
      <dgm:prSet/>
      <dgm:spPr/>
      <dgm:t>
        <a:bodyPr/>
        <a:lstStyle/>
        <a:p>
          <a:endParaRPr lang="en-IN" sz="1600">
            <a:latin typeface="IBM Plex Sans" panose="020B0503050203000203" pitchFamily="34" charset="0"/>
          </a:endParaRPr>
        </a:p>
      </dgm:t>
    </dgm:pt>
    <dgm:pt modelId="{F54D16E2-23FE-4663-BDA4-D10AEA688BEE}">
      <dgm:prSet phldrT="[Tex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OIDC extends OAuth 2.0. Since OAuth is a pure authorization protocol, OIDC extends the same to standardize the authentication process. So, apart from access_token, OIDC provider also provides id_token.</a:t>
          </a:r>
          <a:endParaRPr lang="en-IN" sz="1800" dirty="0">
            <a:solidFill>
              <a:schemeClr val="bg2"/>
            </a:solidFill>
            <a:latin typeface="IBM Plex Sans" panose="020B0503050203000203" pitchFamily="34" charset="0"/>
          </a:endParaRPr>
        </a:p>
      </dgm:t>
    </dgm:pt>
    <dgm:pt modelId="{448A4315-0B77-4AC2-AE46-CD7EF6637B1E}" type="parTrans" cxnId="{3648A008-515F-45F8-89C9-8DDA34042B64}">
      <dgm:prSet/>
      <dgm:spPr/>
      <dgm:t>
        <a:bodyPr/>
        <a:lstStyle/>
        <a:p>
          <a:endParaRPr lang="en-IN" sz="1600">
            <a:latin typeface="IBM Plex Sans" panose="020B0503050203000203" pitchFamily="34" charset="0"/>
          </a:endParaRPr>
        </a:p>
      </dgm:t>
    </dgm:pt>
    <dgm:pt modelId="{02199CE1-D331-47C8-94C3-F92B8FD99CAC}" type="sibTrans" cxnId="{3648A008-515F-45F8-89C9-8DDA34042B64}">
      <dgm:prSet/>
      <dgm:spPr/>
      <dgm:t>
        <a:bodyPr/>
        <a:lstStyle/>
        <a:p>
          <a:endParaRPr lang="en-IN" sz="1600">
            <a:latin typeface="IBM Plex Sans" panose="020B0503050203000203" pitchFamily="34" charset="0"/>
          </a:endParaRPr>
        </a:p>
      </dgm:t>
    </dgm:pt>
    <dgm:pt modelId="{FA843060-19F0-42F2-B387-AC5594859B21}">
      <dgm:prSet phldrT="[Text]" custT="1"/>
      <dgm:spPr>
        <a:solidFill>
          <a:srgbClr val="FF9900"/>
        </a:solidFill>
      </dgm:spPr>
      <dgm:t>
        <a:bodyPr/>
        <a:lstStyle/>
        <a:p>
          <a:r>
            <a:rPr lang="en-IN" sz="1800" dirty="0">
              <a:solidFill>
                <a:schemeClr val="bg2"/>
              </a:solidFill>
              <a:latin typeface="IBM Plex Sans" panose="020B0503050203000203" pitchFamily="34" charset="0"/>
            </a:rPr>
            <a:t>These two standards provide delegated authentication and authorization and are suited for REST API and Microservices security.</a:t>
          </a:r>
        </a:p>
      </dgm:t>
    </dgm:pt>
    <dgm:pt modelId="{852EB9B8-3261-4A62-97A1-C3E4945C82B7}" type="parTrans" cxnId="{6F497FC0-8F8D-4C36-89FE-FD468940A8FC}">
      <dgm:prSet/>
      <dgm:spPr/>
      <dgm:t>
        <a:bodyPr/>
        <a:lstStyle/>
        <a:p>
          <a:endParaRPr lang="en-IN" sz="1600">
            <a:latin typeface="IBM Plex Sans" panose="020B0503050203000203" pitchFamily="34" charset="0"/>
          </a:endParaRPr>
        </a:p>
      </dgm:t>
    </dgm:pt>
    <dgm:pt modelId="{2E524B29-C9CC-4D07-B6B9-DEBB07B15766}" type="sibTrans" cxnId="{6F497FC0-8F8D-4C36-89FE-FD468940A8FC}">
      <dgm:prSet/>
      <dgm:spPr/>
      <dgm:t>
        <a:bodyPr/>
        <a:lstStyle/>
        <a:p>
          <a:endParaRPr lang="en-IN" sz="1600">
            <a:latin typeface="IBM Plex Sans" panose="020B0503050203000203" pitchFamily="34" charset="0"/>
          </a:endParaRPr>
        </a:p>
      </dgm:t>
    </dgm:pt>
    <dgm:pt modelId="{F629661B-9644-4F6C-8E13-B2423049120B}" type="pres">
      <dgm:prSet presAssocID="{69E27BF4-9131-47C0-B5A1-7D6F613AC2DE}" presName="diagram" presStyleCnt="0">
        <dgm:presLayoutVars>
          <dgm:dir/>
          <dgm:resizeHandles val="exact"/>
        </dgm:presLayoutVars>
      </dgm:prSet>
      <dgm:spPr/>
    </dgm:pt>
    <dgm:pt modelId="{DCC8BDD1-AF91-4B32-B898-1D7AD0847C78}" type="pres">
      <dgm:prSet presAssocID="{ACAF3765-36AE-4BF7-97D2-874421C5D06F}" presName="node" presStyleLbl="node1" presStyleIdx="0" presStyleCnt="7" custScaleX="147120">
        <dgm:presLayoutVars>
          <dgm:bulletEnabled val="1"/>
        </dgm:presLayoutVars>
      </dgm:prSet>
      <dgm:spPr/>
    </dgm:pt>
    <dgm:pt modelId="{99AF80F8-9724-4EE8-A209-472978710CE8}" type="pres">
      <dgm:prSet presAssocID="{72C6A10B-FBAA-49AD-A1AD-4BFE2E8D0904}" presName="sibTrans" presStyleCnt="0"/>
      <dgm:spPr/>
    </dgm:pt>
    <dgm:pt modelId="{292D2678-8737-40D5-8E2D-86B25DB15963}" type="pres">
      <dgm:prSet presAssocID="{3BDE86FC-F96A-4226-8780-AC04463F99B6}" presName="node" presStyleLbl="node1" presStyleIdx="1" presStyleCnt="7" custScaleX="136366">
        <dgm:presLayoutVars>
          <dgm:bulletEnabled val="1"/>
        </dgm:presLayoutVars>
      </dgm:prSet>
      <dgm:spPr/>
    </dgm:pt>
    <dgm:pt modelId="{15350917-EDDE-4355-ACE3-E7413547C832}" type="pres">
      <dgm:prSet presAssocID="{0BB5775E-94FE-4D00-9AA2-09BFE23F6D61}" presName="sibTrans" presStyleCnt="0"/>
      <dgm:spPr/>
    </dgm:pt>
    <dgm:pt modelId="{C41AD1AD-5E0C-4BDD-AC86-D52AB36E106D}" type="pres">
      <dgm:prSet presAssocID="{260370F5-1E2F-411B-9FDC-8C741711ED03}" presName="node" presStyleLbl="node1" presStyleIdx="2" presStyleCnt="7" custScaleX="140392">
        <dgm:presLayoutVars>
          <dgm:bulletEnabled val="1"/>
        </dgm:presLayoutVars>
      </dgm:prSet>
      <dgm:spPr/>
    </dgm:pt>
    <dgm:pt modelId="{60E9E555-CD16-42B3-AB76-E3BE902E5D69}" type="pres">
      <dgm:prSet presAssocID="{A0428165-D8B6-4FAB-8433-19F82DA8DEF0}" presName="sibTrans" presStyleCnt="0"/>
      <dgm:spPr/>
    </dgm:pt>
    <dgm:pt modelId="{7D11BD99-5A83-475A-AC88-CB819202BA46}" type="pres">
      <dgm:prSet presAssocID="{D189F1E9-00D1-4F70-A57C-7B57C77ABDBF}" presName="node" presStyleLbl="node1" presStyleIdx="3" presStyleCnt="7" custScaleX="147107" custLinFactNeighborX="2642">
        <dgm:presLayoutVars>
          <dgm:bulletEnabled val="1"/>
        </dgm:presLayoutVars>
      </dgm:prSet>
      <dgm:spPr/>
    </dgm:pt>
    <dgm:pt modelId="{E069CA86-2381-4B71-AEBC-F51D3BA479A0}" type="pres">
      <dgm:prSet presAssocID="{C9FBB5C3-6905-4286-9331-E1C93542D093}" presName="sibTrans" presStyleCnt="0"/>
      <dgm:spPr/>
    </dgm:pt>
    <dgm:pt modelId="{D2A22C97-A97E-4D3B-9D06-F90675E24AEA}" type="pres">
      <dgm:prSet presAssocID="{D2483582-DCFC-44D7-8192-91446F523CC6}" presName="node" presStyleLbl="node1" presStyleIdx="4" presStyleCnt="7" custScaleX="137056" custLinFactNeighborX="1485">
        <dgm:presLayoutVars>
          <dgm:bulletEnabled val="1"/>
        </dgm:presLayoutVars>
      </dgm:prSet>
      <dgm:spPr/>
    </dgm:pt>
    <dgm:pt modelId="{AB65669C-AB47-49B5-8E8C-8849DEA21C6C}" type="pres">
      <dgm:prSet presAssocID="{4C17DC10-C0E8-456F-89B8-A5B4D14F009E}" presName="sibTrans" presStyleCnt="0"/>
      <dgm:spPr/>
    </dgm:pt>
    <dgm:pt modelId="{216D7A73-043A-4AFF-B8B8-0CF69E4DB856}" type="pres">
      <dgm:prSet presAssocID="{F54D16E2-23FE-4663-BDA4-D10AEA688BEE}" presName="node" presStyleLbl="node1" presStyleIdx="5" presStyleCnt="7" custScaleX="142722">
        <dgm:presLayoutVars>
          <dgm:bulletEnabled val="1"/>
        </dgm:presLayoutVars>
      </dgm:prSet>
      <dgm:spPr/>
    </dgm:pt>
    <dgm:pt modelId="{32EB4A37-F799-49CA-A1E2-B14E9880431A}" type="pres">
      <dgm:prSet presAssocID="{02199CE1-D331-47C8-94C3-F92B8FD99CAC}" presName="sibTrans" presStyleCnt="0"/>
      <dgm:spPr/>
    </dgm:pt>
    <dgm:pt modelId="{15360ADF-3CF7-4C23-AE0D-3C5FF1D41361}" type="pres">
      <dgm:prSet presAssocID="{FA843060-19F0-42F2-B387-AC5594859B21}" presName="node" presStyleLbl="node1" presStyleIdx="6" presStyleCnt="7" custScaleX="157972" custLinFactNeighborX="4133" custLinFactNeighborY="-584">
        <dgm:presLayoutVars>
          <dgm:bulletEnabled val="1"/>
        </dgm:presLayoutVars>
      </dgm:prSet>
      <dgm:spPr/>
    </dgm:pt>
  </dgm:ptLst>
  <dgm:cxnLst>
    <dgm:cxn modelId="{3648A008-515F-45F8-89C9-8DDA34042B64}" srcId="{69E27BF4-9131-47C0-B5A1-7D6F613AC2DE}" destId="{F54D16E2-23FE-4663-BDA4-D10AEA688BEE}" srcOrd="5" destOrd="0" parTransId="{448A4315-0B77-4AC2-AE46-CD7EF6637B1E}" sibTransId="{02199CE1-D331-47C8-94C3-F92B8FD99CAC}"/>
    <dgm:cxn modelId="{B0BD7B18-CB0F-4FC7-8C0E-3DD1C2355F93}" type="presOf" srcId="{ACAF3765-36AE-4BF7-97D2-874421C5D06F}" destId="{DCC8BDD1-AF91-4B32-B898-1D7AD0847C78}" srcOrd="0" destOrd="0" presId="urn:microsoft.com/office/officeart/2005/8/layout/default"/>
    <dgm:cxn modelId="{1EF46F1A-9598-4F6D-BB99-5ED5A2F87B93}" type="presOf" srcId="{3BDE86FC-F96A-4226-8780-AC04463F99B6}" destId="{292D2678-8737-40D5-8E2D-86B25DB15963}" srcOrd="0" destOrd="0" presId="urn:microsoft.com/office/officeart/2005/8/layout/default"/>
    <dgm:cxn modelId="{DAC68F6A-3259-4D56-A8AF-0B723B379B9E}" type="presOf" srcId="{260370F5-1E2F-411B-9FDC-8C741711ED03}" destId="{C41AD1AD-5E0C-4BDD-AC86-D52AB36E106D}" srcOrd="0" destOrd="0" presId="urn:microsoft.com/office/officeart/2005/8/layout/default"/>
    <dgm:cxn modelId="{145DD052-FC94-439A-9128-107DBD689A1D}" type="presOf" srcId="{69E27BF4-9131-47C0-B5A1-7D6F613AC2DE}" destId="{F629661B-9644-4F6C-8E13-B2423049120B}" srcOrd="0" destOrd="0" presId="urn:microsoft.com/office/officeart/2005/8/layout/default"/>
    <dgm:cxn modelId="{92134858-1CFB-4F55-B963-1C0732C315DD}" srcId="{69E27BF4-9131-47C0-B5A1-7D6F613AC2DE}" destId="{D2483582-DCFC-44D7-8192-91446F523CC6}" srcOrd="4" destOrd="0" parTransId="{FD82549E-0487-41C7-BF5A-8181A190E01A}" sibTransId="{4C17DC10-C0E8-456F-89B8-A5B4D14F009E}"/>
    <dgm:cxn modelId="{6DB4037D-750D-4FC8-B1FF-BF7B1BE138A1}" srcId="{69E27BF4-9131-47C0-B5A1-7D6F613AC2DE}" destId="{D189F1E9-00D1-4F70-A57C-7B57C77ABDBF}" srcOrd="3" destOrd="0" parTransId="{5C2FC96A-3B80-4EE0-83FB-0AF66545DBAF}" sibTransId="{C9FBB5C3-6905-4286-9331-E1C93542D093}"/>
    <dgm:cxn modelId="{5CC6207D-D0EB-45E6-903B-76BD8D4EA97E}" type="presOf" srcId="{D2483582-DCFC-44D7-8192-91446F523CC6}" destId="{D2A22C97-A97E-4D3B-9D06-F90675E24AEA}" srcOrd="0" destOrd="0" presId="urn:microsoft.com/office/officeart/2005/8/layout/default"/>
    <dgm:cxn modelId="{274CFC97-08E2-4FFF-9C7A-6CFF19E308C4}" srcId="{69E27BF4-9131-47C0-B5A1-7D6F613AC2DE}" destId="{3BDE86FC-F96A-4226-8780-AC04463F99B6}" srcOrd="1" destOrd="0" parTransId="{C0C1B189-5033-4774-9098-57D4446C7C0C}" sibTransId="{0BB5775E-94FE-4D00-9AA2-09BFE23F6D61}"/>
    <dgm:cxn modelId="{A0B1B9AB-C08F-4F37-B2C7-2F44A697FAE3}" type="presOf" srcId="{D189F1E9-00D1-4F70-A57C-7B57C77ABDBF}" destId="{7D11BD99-5A83-475A-AC88-CB819202BA46}" srcOrd="0" destOrd="0" presId="urn:microsoft.com/office/officeart/2005/8/layout/default"/>
    <dgm:cxn modelId="{9BE589B9-A00C-44FF-B272-ECF5671B5CCC}" srcId="{69E27BF4-9131-47C0-B5A1-7D6F613AC2DE}" destId="{ACAF3765-36AE-4BF7-97D2-874421C5D06F}" srcOrd="0" destOrd="0" parTransId="{D0D5BA0C-0E4B-487F-AF30-F0944C858DE3}" sibTransId="{72C6A10B-FBAA-49AD-A1AD-4BFE2E8D0904}"/>
    <dgm:cxn modelId="{500DE3BA-4829-4E76-8F9E-8D89390A1A53}" type="presOf" srcId="{FA843060-19F0-42F2-B387-AC5594859B21}" destId="{15360ADF-3CF7-4C23-AE0D-3C5FF1D41361}" srcOrd="0" destOrd="0" presId="urn:microsoft.com/office/officeart/2005/8/layout/default"/>
    <dgm:cxn modelId="{6F497FC0-8F8D-4C36-89FE-FD468940A8FC}" srcId="{69E27BF4-9131-47C0-B5A1-7D6F613AC2DE}" destId="{FA843060-19F0-42F2-B387-AC5594859B21}" srcOrd="6" destOrd="0" parTransId="{852EB9B8-3261-4A62-97A1-C3E4945C82B7}" sibTransId="{2E524B29-C9CC-4D07-B6B9-DEBB07B15766}"/>
    <dgm:cxn modelId="{AB3038C2-A382-43AD-B5E8-34776455AAC7}" type="presOf" srcId="{F54D16E2-23FE-4663-BDA4-D10AEA688BEE}" destId="{216D7A73-043A-4AFF-B8B8-0CF69E4DB856}" srcOrd="0" destOrd="0" presId="urn:microsoft.com/office/officeart/2005/8/layout/default"/>
    <dgm:cxn modelId="{6DAE92DD-24AE-4E2D-8854-8A6E46822F7F}" srcId="{69E27BF4-9131-47C0-B5A1-7D6F613AC2DE}" destId="{260370F5-1E2F-411B-9FDC-8C741711ED03}" srcOrd="2" destOrd="0" parTransId="{62546DF1-D786-4A25-A34D-2094F7EEDCF8}" sibTransId="{A0428165-D8B6-4FAB-8433-19F82DA8DEF0}"/>
    <dgm:cxn modelId="{79ADB393-4ED3-4F04-8DC3-DD97FD19F1DD}" type="presParOf" srcId="{F629661B-9644-4F6C-8E13-B2423049120B}" destId="{DCC8BDD1-AF91-4B32-B898-1D7AD0847C78}" srcOrd="0" destOrd="0" presId="urn:microsoft.com/office/officeart/2005/8/layout/default"/>
    <dgm:cxn modelId="{0A0C62F2-136F-43FF-8F79-18B4D6DBB326}" type="presParOf" srcId="{F629661B-9644-4F6C-8E13-B2423049120B}" destId="{99AF80F8-9724-4EE8-A209-472978710CE8}" srcOrd="1" destOrd="0" presId="urn:microsoft.com/office/officeart/2005/8/layout/default"/>
    <dgm:cxn modelId="{9379C204-221D-4FF4-925A-A01665289556}" type="presParOf" srcId="{F629661B-9644-4F6C-8E13-B2423049120B}" destId="{292D2678-8737-40D5-8E2D-86B25DB15963}" srcOrd="2" destOrd="0" presId="urn:microsoft.com/office/officeart/2005/8/layout/default"/>
    <dgm:cxn modelId="{BEF63466-D44D-4E0C-869D-1E8414F647F1}" type="presParOf" srcId="{F629661B-9644-4F6C-8E13-B2423049120B}" destId="{15350917-EDDE-4355-ACE3-E7413547C832}" srcOrd="3" destOrd="0" presId="urn:microsoft.com/office/officeart/2005/8/layout/default"/>
    <dgm:cxn modelId="{1DDFE398-88E5-48A6-A923-7DDA76205A7E}" type="presParOf" srcId="{F629661B-9644-4F6C-8E13-B2423049120B}" destId="{C41AD1AD-5E0C-4BDD-AC86-D52AB36E106D}" srcOrd="4" destOrd="0" presId="urn:microsoft.com/office/officeart/2005/8/layout/default"/>
    <dgm:cxn modelId="{99ED56CA-5B3A-4DA7-B9A5-E0892EA4A52D}" type="presParOf" srcId="{F629661B-9644-4F6C-8E13-B2423049120B}" destId="{60E9E555-CD16-42B3-AB76-E3BE902E5D69}" srcOrd="5" destOrd="0" presId="urn:microsoft.com/office/officeart/2005/8/layout/default"/>
    <dgm:cxn modelId="{CA6AFA9C-102D-4B9C-A228-37DC0BE15333}" type="presParOf" srcId="{F629661B-9644-4F6C-8E13-B2423049120B}" destId="{7D11BD99-5A83-475A-AC88-CB819202BA46}" srcOrd="6" destOrd="0" presId="urn:microsoft.com/office/officeart/2005/8/layout/default"/>
    <dgm:cxn modelId="{DCE5FD04-F6A1-4BBF-8321-DBDFA996A247}" type="presParOf" srcId="{F629661B-9644-4F6C-8E13-B2423049120B}" destId="{E069CA86-2381-4B71-AEBC-F51D3BA479A0}" srcOrd="7" destOrd="0" presId="urn:microsoft.com/office/officeart/2005/8/layout/default"/>
    <dgm:cxn modelId="{046E108F-3087-4578-A22B-D56C24B53D95}" type="presParOf" srcId="{F629661B-9644-4F6C-8E13-B2423049120B}" destId="{D2A22C97-A97E-4D3B-9D06-F90675E24AEA}" srcOrd="8" destOrd="0" presId="urn:microsoft.com/office/officeart/2005/8/layout/default"/>
    <dgm:cxn modelId="{9C98DC18-29F0-4927-9651-361009B82912}" type="presParOf" srcId="{F629661B-9644-4F6C-8E13-B2423049120B}" destId="{AB65669C-AB47-49B5-8E8C-8849DEA21C6C}" srcOrd="9" destOrd="0" presId="urn:microsoft.com/office/officeart/2005/8/layout/default"/>
    <dgm:cxn modelId="{177CD19C-C598-4919-859F-8CAF28478E2F}" type="presParOf" srcId="{F629661B-9644-4F6C-8E13-B2423049120B}" destId="{216D7A73-043A-4AFF-B8B8-0CF69E4DB856}" srcOrd="10" destOrd="0" presId="urn:microsoft.com/office/officeart/2005/8/layout/default"/>
    <dgm:cxn modelId="{DD10361E-F0C1-448A-9B7D-89BEA99D5DB2}" type="presParOf" srcId="{F629661B-9644-4F6C-8E13-B2423049120B}" destId="{32EB4A37-F799-49CA-A1E2-B14E9880431A}" srcOrd="11" destOrd="0" presId="urn:microsoft.com/office/officeart/2005/8/layout/default"/>
    <dgm:cxn modelId="{2BB8AC07-BC80-4A8E-B6AA-F08ED3F514F5}" type="presParOf" srcId="{F629661B-9644-4F6C-8E13-B2423049120B}" destId="{15360ADF-3CF7-4C23-AE0D-3C5FF1D41361}"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ACAF3765-36AE-4BF7-97D2-874421C5D06F}">
      <dgm:prSe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OAuth was created as a response to the direct authentication pattern.</a:t>
          </a:r>
          <a:endParaRPr lang="en-IN" sz="1800" dirty="0">
            <a:solidFill>
              <a:schemeClr val="bg2"/>
            </a:solidFill>
            <a:latin typeface="IBM Plex Sans" panose="020B0503050203000203" pitchFamily="34" charset="0"/>
          </a:endParaRPr>
        </a:p>
      </dgm:t>
    </dgm:pt>
    <dgm:pt modelId="{D0D5BA0C-0E4B-487F-AF30-F0944C858DE3}" type="parTrans" cxnId="{9BE589B9-A00C-44FF-B272-ECF5671B5CCC}">
      <dgm:prSet/>
      <dgm:spPr/>
      <dgm:t>
        <a:bodyPr/>
        <a:lstStyle/>
        <a:p>
          <a:endParaRPr lang="en-IN" sz="1600">
            <a:latin typeface="IBM Plex Sans" panose="020B0503050203000203" pitchFamily="34" charset="0"/>
          </a:endParaRPr>
        </a:p>
      </dgm:t>
    </dgm:pt>
    <dgm:pt modelId="{72C6A10B-FBAA-49AD-A1AD-4BFE2E8D0904}" type="sibTrans" cxnId="{9BE589B9-A00C-44FF-B272-ECF5671B5CCC}">
      <dgm:prSet/>
      <dgm:spPr/>
      <dgm:t>
        <a:bodyPr/>
        <a:lstStyle/>
        <a:p>
          <a:endParaRPr lang="en-IN" sz="1600">
            <a:latin typeface="IBM Plex Sans" panose="020B0503050203000203" pitchFamily="34" charset="0"/>
          </a:endParaRPr>
        </a:p>
      </dgm:t>
    </dgm:pt>
    <dgm:pt modelId="{3BDE86FC-F96A-4226-8780-AC04463F99B6}">
      <dgm:prSet phldrT="[Tex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OAuth is a delegated authorization framework for REST/APIs.</a:t>
          </a:r>
          <a:endParaRPr lang="en-IN" sz="1800" dirty="0">
            <a:solidFill>
              <a:schemeClr val="bg2"/>
            </a:solidFill>
            <a:latin typeface="IBM Plex Sans" panose="020B0503050203000203" pitchFamily="34" charset="0"/>
          </a:endParaRPr>
        </a:p>
      </dgm:t>
    </dgm:pt>
    <dgm:pt modelId="{C0C1B189-5033-4774-9098-57D4446C7C0C}" type="parTrans" cxnId="{274CFC97-08E2-4FFF-9C7A-6CFF19E308C4}">
      <dgm:prSet/>
      <dgm:spPr/>
      <dgm:t>
        <a:bodyPr/>
        <a:lstStyle/>
        <a:p>
          <a:endParaRPr lang="en-IN" sz="1600">
            <a:latin typeface="IBM Plex Sans" panose="020B0503050203000203" pitchFamily="34" charset="0"/>
          </a:endParaRPr>
        </a:p>
      </dgm:t>
    </dgm:pt>
    <dgm:pt modelId="{0BB5775E-94FE-4D00-9AA2-09BFE23F6D61}" type="sibTrans" cxnId="{274CFC97-08E2-4FFF-9C7A-6CFF19E308C4}">
      <dgm:prSet/>
      <dgm:spPr/>
      <dgm:t>
        <a:bodyPr/>
        <a:lstStyle/>
        <a:p>
          <a:endParaRPr lang="en-IN" sz="1600">
            <a:latin typeface="IBM Plex Sans" panose="020B0503050203000203" pitchFamily="34" charset="0"/>
          </a:endParaRPr>
        </a:p>
      </dgm:t>
    </dgm:pt>
    <dgm:pt modelId="{260370F5-1E2F-411B-9FDC-8C741711ED03}">
      <dgm:prSet phldrT="[Tex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It enables apps to obtain limited access (scopes) to a user’s data without giving away a user’s password.</a:t>
          </a:r>
          <a:endParaRPr lang="en-IN" sz="1800" dirty="0">
            <a:solidFill>
              <a:schemeClr val="bg2"/>
            </a:solidFill>
            <a:latin typeface="IBM Plex Sans" panose="020B0503050203000203" pitchFamily="34" charset="0"/>
          </a:endParaRPr>
        </a:p>
      </dgm:t>
    </dgm:pt>
    <dgm:pt modelId="{62546DF1-D786-4A25-A34D-2094F7EEDCF8}" type="parTrans" cxnId="{6DAE92DD-24AE-4E2D-8854-8A6E46822F7F}">
      <dgm:prSet/>
      <dgm:spPr/>
      <dgm:t>
        <a:bodyPr/>
        <a:lstStyle/>
        <a:p>
          <a:endParaRPr lang="en-IN" sz="1600">
            <a:latin typeface="IBM Plex Sans" panose="020B0503050203000203" pitchFamily="34" charset="0"/>
          </a:endParaRPr>
        </a:p>
      </dgm:t>
    </dgm:pt>
    <dgm:pt modelId="{A0428165-D8B6-4FAB-8433-19F82DA8DEF0}" type="sibTrans" cxnId="{6DAE92DD-24AE-4E2D-8854-8A6E46822F7F}">
      <dgm:prSet/>
      <dgm:spPr/>
      <dgm:t>
        <a:bodyPr/>
        <a:lstStyle/>
        <a:p>
          <a:endParaRPr lang="en-IN" sz="1600">
            <a:latin typeface="IBM Plex Sans" panose="020B0503050203000203" pitchFamily="34" charset="0"/>
          </a:endParaRPr>
        </a:p>
      </dgm:t>
    </dgm:pt>
    <dgm:pt modelId="{D189F1E9-00D1-4F70-A57C-7B57C77ABDBF}">
      <dgm:prSet phldrT="[Tex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Before OAuth, sites would prompt you to enter your username and password directly into a form and they would login to your data (e.g. your Gmail account) as you. This is often called </a:t>
          </a:r>
          <a:r>
            <a:rPr lang="en-US" sz="1800" b="0" i="0" dirty="0">
              <a:latin typeface="IBM Plex Sans" panose="020B0503050203000203" pitchFamily="34" charset="0"/>
              <a:hlinkClick xmlns:r="http://schemas.openxmlformats.org/officeDocument/2006/relationships" r:id="rId1"/>
            </a:rPr>
            <a:t>the password anti-pattern</a:t>
          </a:r>
          <a:r>
            <a:rPr lang="en-US" sz="1800" b="0" i="0" dirty="0">
              <a:solidFill>
                <a:schemeClr val="bg2"/>
              </a:solidFill>
              <a:latin typeface="IBM Plex Sans" panose="020B0503050203000203" pitchFamily="34" charset="0"/>
            </a:rPr>
            <a:t>.</a:t>
          </a:r>
          <a:endParaRPr lang="en-IN" sz="1800" dirty="0">
            <a:solidFill>
              <a:schemeClr val="bg2"/>
            </a:solidFill>
            <a:latin typeface="IBM Plex Sans" panose="020B0503050203000203" pitchFamily="34" charset="0"/>
          </a:endParaRPr>
        </a:p>
      </dgm:t>
    </dgm:pt>
    <dgm:pt modelId="{5C2FC96A-3B80-4EE0-83FB-0AF66545DBAF}" type="parTrans" cxnId="{6DB4037D-750D-4FC8-B1FF-BF7B1BE138A1}">
      <dgm:prSet/>
      <dgm:spPr/>
      <dgm:t>
        <a:bodyPr/>
        <a:lstStyle/>
        <a:p>
          <a:endParaRPr lang="en-IN" sz="1600">
            <a:latin typeface="IBM Plex Sans" panose="020B0503050203000203" pitchFamily="34" charset="0"/>
          </a:endParaRPr>
        </a:p>
      </dgm:t>
    </dgm:pt>
    <dgm:pt modelId="{C9FBB5C3-6905-4286-9331-E1C93542D093}" type="sibTrans" cxnId="{6DB4037D-750D-4FC8-B1FF-BF7B1BE138A1}">
      <dgm:prSet/>
      <dgm:spPr/>
      <dgm:t>
        <a:bodyPr/>
        <a:lstStyle/>
        <a:p>
          <a:endParaRPr lang="en-IN" sz="1600">
            <a:latin typeface="IBM Plex Sans" panose="020B0503050203000203" pitchFamily="34" charset="0"/>
          </a:endParaRPr>
        </a:p>
      </dgm:t>
    </dgm:pt>
    <dgm:pt modelId="{D2483582-DCFC-44D7-8192-91446F523CC6}">
      <dgm:prSet phldrT="[Tex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To create a better system for the web, federated identity was created for single sign-on (SSO).</a:t>
          </a:r>
          <a:endParaRPr lang="en-IN" sz="1800" dirty="0">
            <a:solidFill>
              <a:schemeClr val="bg2"/>
            </a:solidFill>
            <a:latin typeface="IBM Plex Sans" panose="020B0503050203000203" pitchFamily="34" charset="0"/>
          </a:endParaRPr>
        </a:p>
      </dgm:t>
    </dgm:pt>
    <dgm:pt modelId="{FD82549E-0487-41C7-BF5A-8181A190E01A}" type="parTrans" cxnId="{92134858-1CFB-4F55-B963-1C0732C315DD}">
      <dgm:prSet/>
      <dgm:spPr/>
      <dgm:t>
        <a:bodyPr/>
        <a:lstStyle/>
        <a:p>
          <a:endParaRPr lang="en-IN" sz="1600">
            <a:latin typeface="IBM Plex Sans" panose="020B0503050203000203" pitchFamily="34" charset="0"/>
          </a:endParaRPr>
        </a:p>
      </dgm:t>
    </dgm:pt>
    <dgm:pt modelId="{4C17DC10-C0E8-456F-89B8-A5B4D14F009E}" type="sibTrans" cxnId="{92134858-1CFB-4F55-B963-1C0732C315DD}">
      <dgm:prSet/>
      <dgm:spPr/>
      <dgm:t>
        <a:bodyPr/>
        <a:lstStyle/>
        <a:p>
          <a:endParaRPr lang="en-IN" sz="1600">
            <a:latin typeface="IBM Plex Sans" panose="020B0503050203000203" pitchFamily="34" charset="0"/>
          </a:endParaRPr>
        </a:p>
      </dgm:t>
    </dgm:pt>
    <dgm:pt modelId="{F54D16E2-23FE-4663-BDA4-D10AEA688BEE}">
      <dgm:prSet phldrT="[Text]" custT="1"/>
      <dgm:spPr>
        <a:solidFill>
          <a:schemeClr val="tx1">
            <a:lumMod val="75000"/>
            <a:lumOff val="25000"/>
          </a:schemeClr>
        </a:solidFill>
        <a:ln>
          <a:solidFill>
            <a:schemeClr val="bg2"/>
          </a:solidFill>
        </a:ln>
      </dgm:spPr>
      <dgm:t>
        <a:bodyPr/>
        <a:lstStyle/>
        <a:p>
          <a:r>
            <a:rPr lang="en-US" sz="1800" b="0" i="0" dirty="0">
              <a:solidFill>
                <a:schemeClr val="bg2"/>
              </a:solidFill>
              <a:latin typeface="IBM Plex Sans" panose="020B0503050203000203" pitchFamily="34" charset="0"/>
            </a:rPr>
            <a:t>In this scenario, an end user talks to their identity provider, and the identity provider generates a cryptographically signed token, which it hands off to the application to authenticate the user. The application trusts the identity provider. </a:t>
          </a:r>
          <a:endParaRPr lang="en-IN" sz="1800" dirty="0">
            <a:solidFill>
              <a:schemeClr val="bg2"/>
            </a:solidFill>
            <a:latin typeface="IBM Plex Sans" panose="020B0503050203000203" pitchFamily="34" charset="0"/>
          </a:endParaRPr>
        </a:p>
      </dgm:t>
    </dgm:pt>
    <dgm:pt modelId="{448A4315-0B77-4AC2-AE46-CD7EF6637B1E}" type="parTrans" cxnId="{3648A008-515F-45F8-89C9-8DDA34042B64}">
      <dgm:prSet/>
      <dgm:spPr/>
      <dgm:t>
        <a:bodyPr/>
        <a:lstStyle/>
        <a:p>
          <a:endParaRPr lang="en-IN" sz="1600">
            <a:latin typeface="IBM Plex Sans" panose="020B0503050203000203" pitchFamily="34" charset="0"/>
          </a:endParaRPr>
        </a:p>
      </dgm:t>
    </dgm:pt>
    <dgm:pt modelId="{02199CE1-D331-47C8-94C3-F92B8FD99CAC}" type="sibTrans" cxnId="{3648A008-515F-45F8-89C9-8DDA34042B64}">
      <dgm:prSet/>
      <dgm:spPr/>
      <dgm:t>
        <a:bodyPr/>
        <a:lstStyle/>
        <a:p>
          <a:endParaRPr lang="en-IN" sz="1600">
            <a:latin typeface="IBM Plex Sans" panose="020B0503050203000203" pitchFamily="34" charset="0"/>
          </a:endParaRPr>
        </a:p>
      </dgm:t>
    </dgm:pt>
    <dgm:pt modelId="{FA843060-19F0-42F2-B387-AC5594859B21}">
      <dgm:prSet phldrT="[Text]" custT="1"/>
      <dgm:spPr>
        <a:solidFill>
          <a:schemeClr val="tx1">
            <a:lumMod val="75000"/>
            <a:lumOff val="25000"/>
          </a:schemeClr>
        </a:solidFill>
      </dgm:spPr>
      <dgm:t>
        <a:bodyPr/>
        <a:lstStyle/>
        <a:p>
          <a:r>
            <a:rPr lang="en-US" sz="1800" b="0" i="0" dirty="0">
              <a:solidFill>
                <a:schemeClr val="bg2"/>
              </a:solidFill>
              <a:latin typeface="IBM Plex Sans" panose="020B0503050203000203" pitchFamily="34" charset="0"/>
            </a:rPr>
            <a:t>It supports server-to-server apps, </a:t>
          </a:r>
        </a:p>
        <a:p>
          <a:r>
            <a:rPr lang="en-US" sz="1800" b="0" i="0" dirty="0">
              <a:solidFill>
                <a:schemeClr val="bg2"/>
              </a:solidFill>
              <a:latin typeface="IBM Plex Sans" panose="020B0503050203000203" pitchFamily="34" charset="0"/>
            </a:rPr>
            <a:t>browser-based apps, mobile/native apps, and consoles.</a:t>
          </a:r>
          <a:endParaRPr lang="en-IN" sz="1800" dirty="0">
            <a:solidFill>
              <a:schemeClr val="bg2"/>
            </a:solidFill>
            <a:latin typeface="IBM Plex Sans" panose="020B0503050203000203" pitchFamily="34" charset="0"/>
          </a:endParaRPr>
        </a:p>
      </dgm:t>
    </dgm:pt>
    <dgm:pt modelId="{852EB9B8-3261-4A62-97A1-C3E4945C82B7}" type="parTrans" cxnId="{6F497FC0-8F8D-4C36-89FE-FD468940A8FC}">
      <dgm:prSet/>
      <dgm:spPr/>
      <dgm:t>
        <a:bodyPr/>
        <a:lstStyle/>
        <a:p>
          <a:endParaRPr lang="en-IN" sz="1600">
            <a:latin typeface="IBM Plex Sans" panose="020B0503050203000203" pitchFamily="34" charset="0"/>
          </a:endParaRPr>
        </a:p>
      </dgm:t>
    </dgm:pt>
    <dgm:pt modelId="{2E524B29-C9CC-4D07-B6B9-DEBB07B15766}" type="sibTrans" cxnId="{6F497FC0-8F8D-4C36-89FE-FD468940A8FC}">
      <dgm:prSet/>
      <dgm:spPr/>
      <dgm:t>
        <a:bodyPr/>
        <a:lstStyle/>
        <a:p>
          <a:endParaRPr lang="en-IN" sz="1600">
            <a:latin typeface="IBM Plex Sans" panose="020B0503050203000203" pitchFamily="34" charset="0"/>
          </a:endParaRPr>
        </a:p>
      </dgm:t>
    </dgm:pt>
    <dgm:pt modelId="{F629661B-9644-4F6C-8E13-B2423049120B}" type="pres">
      <dgm:prSet presAssocID="{69E27BF4-9131-47C0-B5A1-7D6F613AC2DE}" presName="diagram" presStyleCnt="0">
        <dgm:presLayoutVars>
          <dgm:dir/>
          <dgm:resizeHandles val="exact"/>
        </dgm:presLayoutVars>
      </dgm:prSet>
      <dgm:spPr/>
    </dgm:pt>
    <dgm:pt modelId="{DCC8BDD1-AF91-4B32-B898-1D7AD0847C78}" type="pres">
      <dgm:prSet presAssocID="{ACAF3765-36AE-4BF7-97D2-874421C5D06F}" presName="node" presStyleLbl="node1" presStyleIdx="0" presStyleCnt="7" custScaleX="147120">
        <dgm:presLayoutVars>
          <dgm:bulletEnabled val="1"/>
        </dgm:presLayoutVars>
      </dgm:prSet>
      <dgm:spPr/>
    </dgm:pt>
    <dgm:pt modelId="{99AF80F8-9724-4EE8-A209-472978710CE8}" type="pres">
      <dgm:prSet presAssocID="{72C6A10B-FBAA-49AD-A1AD-4BFE2E8D0904}" presName="sibTrans" presStyleCnt="0"/>
      <dgm:spPr/>
    </dgm:pt>
    <dgm:pt modelId="{292D2678-8737-40D5-8E2D-86B25DB15963}" type="pres">
      <dgm:prSet presAssocID="{3BDE86FC-F96A-4226-8780-AC04463F99B6}" presName="node" presStyleLbl="node1" presStyleIdx="1" presStyleCnt="7" custScaleX="136366">
        <dgm:presLayoutVars>
          <dgm:bulletEnabled val="1"/>
        </dgm:presLayoutVars>
      </dgm:prSet>
      <dgm:spPr/>
    </dgm:pt>
    <dgm:pt modelId="{15350917-EDDE-4355-ACE3-E7413547C832}" type="pres">
      <dgm:prSet presAssocID="{0BB5775E-94FE-4D00-9AA2-09BFE23F6D61}" presName="sibTrans" presStyleCnt="0"/>
      <dgm:spPr/>
    </dgm:pt>
    <dgm:pt modelId="{C41AD1AD-5E0C-4BDD-AC86-D52AB36E106D}" type="pres">
      <dgm:prSet presAssocID="{260370F5-1E2F-411B-9FDC-8C741711ED03}" presName="node" presStyleLbl="node1" presStyleIdx="2" presStyleCnt="7" custScaleX="140392">
        <dgm:presLayoutVars>
          <dgm:bulletEnabled val="1"/>
        </dgm:presLayoutVars>
      </dgm:prSet>
      <dgm:spPr/>
    </dgm:pt>
    <dgm:pt modelId="{60E9E555-CD16-42B3-AB76-E3BE902E5D69}" type="pres">
      <dgm:prSet presAssocID="{A0428165-D8B6-4FAB-8433-19F82DA8DEF0}" presName="sibTrans" presStyleCnt="0"/>
      <dgm:spPr/>
    </dgm:pt>
    <dgm:pt modelId="{7D11BD99-5A83-475A-AC88-CB819202BA46}" type="pres">
      <dgm:prSet presAssocID="{D189F1E9-00D1-4F70-A57C-7B57C77ABDBF}" presName="node" presStyleLbl="node1" presStyleIdx="3" presStyleCnt="7" custScaleX="147107" custLinFactNeighborX="2642">
        <dgm:presLayoutVars>
          <dgm:bulletEnabled val="1"/>
        </dgm:presLayoutVars>
      </dgm:prSet>
      <dgm:spPr/>
    </dgm:pt>
    <dgm:pt modelId="{E069CA86-2381-4B71-AEBC-F51D3BA479A0}" type="pres">
      <dgm:prSet presAssocID="{C9FBB5C3-6905-4286-9331-E1C93542D093}" presName="sibTrans" presStyleCnt="0"/>
      <dgm:spPr/>
    </dgm:pt>
    <dgm:pt modelId="{D2A22C97-A97E-4D3B-9D06-F90675E24AEA}" type="pres">
      <dgm:prSet presAssocID="{D2483582-DCFC-44D7-8192-91446F523CC6}" presName="node" presStyleLbl="node1" presStyleIdx="4" presStyleCnt="7" custScaleX="137056" custLinFactNeighborX="1485">
        <dgm:presLayoutVars>
          <dgm:bulletEnabled val="1"/>
        </dgm:presLayoutVars>
      </dgm:prSet>
      <dgm:spPr/>
    </dgm:pt>
    <dgm:pt modelId="{AB65669C-AB47-49B5-8E8C-8849DEA21C6C}" type="pres">
      <dgm:prSet presAssocID="{4C17DC10-C0E8-456F-89B8-A5B4D14F009E}" presName="sibTrans" presStyleCnt="0"/>
      <dgm:spPr/>
    </dgm:pt>
    <dgm:pt modelId="{216D7A73-043A-4AFF-B8B8-0CF69E4DB856}" type="pres">
      <dgm:prSet presAssocID="{F54D16E2-23FE-4663-BDA4-D10AEA688BEE}" presName="node" presStyleLbl="node1" presStyleIdx="5" presStyleCnt="7" custScaleX="142722">
        <dgm:presLayoutVars>
          <dgm:bulletEnabled val="1"/>
        </dgm:presLayoutVars>
      </dgm:prSet>
      <dgm:spPr/>
    </dgm:pt>
    <dgm:pt modelId="{32EB4A37-F799-49CA-A1E2-B14E9880431A}" type="pres">
      <dgm:prSet presAssocID="{02199CE1-D331-47C8-94C3-F92B8FD99CAC}" presName="sibTrans" presStyleCnt="0"/>
      <dgm:spPr/>
    </dgm:pt>
    <dgm:pt modelId="{15360ADF-3CF7-4C23-AE0D-3C5FF1D41361}" type="pres">
      <dgm:prSet presAssocID="{FA843060-19F0-42F2-B387-AC5594859B21}" presName="node" presStyleLbl="node1" presStyleIdx="6" presStyleCnt="7" custScaleX="157972" custLinFactNeighborX="4133" custLinFactNeighborY="-584">
        <dgm:presLayoutVars>
          <dgm:bulletEnabled val="1"/>
        </dgm:presLayoutVars>
      </dgm:prSet>
      <dgm:spPr/>
    </dgm:pt>
  </dgm:ptLst>
  <dgm:cxnLst>
    <dgm:cxn modelId="{3648A008-515F-45F8-89C9-8DDA34042B64}" srcId="{69E27BF4-9131-47C0-B5A1-7D6F613AC2DE}" destId="{F54D16E2-23FE-4663-BDA4-D10AEA688BEE}" srcOrd="5" destOrd="0" parTransId="{448A4315-0B77-4AC2-AE46-CD7EF6637B1E}" sibTransId="{02199CE1-D331-47C8-94C3-F92B8FD99CAC}"/>
    <dgm:cxn modelId="{B0BD7B18-CB0F-4FC7-8C0E-3DD1C2355F93}" type="presOf" srcId="{ACAF3765-36AE-4BF7-97D2-874421C5D06F}" destId="{DCC8BDD1-AF91-4B32-B898-1D7AD0847C78}" srcOrd="0" destOrd="0" presId="urn:microsoft.com/office/officeart/2005/8/layout/default"/>
    <dgm:cxn modelId="{1EF46F1A-9598-4F6D-BB99-5ED5A2F87B93}" type="presOf" srcId="{3BDE86FC-F96A-4226-8780-AC04463F99B6}" destId="{292D2678-8737-40D5-8E2D-86B25DB15963}" srcOrd="0" destOrd="0" presId="urn:microsoft.com/office/officeart/2005/8/layout/default"/>
    <dgm:cxn modelId="{DAC68F6A-3259-4D56-A8AF-0B723B379B9E}" type="presOf" srcId="{260370F5-1E2F-411B-9FDC-8C741711ED03}" destId="{C41AD1AD-5E0C-4BDD-AC86-D52AB36E106D}" srcOrd="0" destOrd="0" presId="urn:microsoft.com/office/officeart/2005/8/layout/default"/>
    <dgm:cxn modelId="{145DD052-FC94-439A-9128-107DBD689A1D}" type="presOf" srcId="{69E27BF4-9131-47C0-B5A1-7D6F613AC2DE}" destId="{F629661B-9644-4F6C-8E13-B2423049120B}" srcOrd="0" destOrd="0" presId="urn:microsoft.com/office/officeart/2005/8/layout/default"/>
    <dgm:cxn modelId="{92134858-1CFB-4F55-B963-1C0732C315DD}" srcId="{69E27BF4-9131-47C0-B5A1-7D6F613AC2DE}" destId="{D2483582-DCFC-44D7-8192-91446F523CC6}" srcOrd="4" destOrd="0" parTransId="{FD82549E-0487-41C7-BF5A-8181A190E01A}" sibTransId="{4C17DC10-C0E8-456F-89B8-A5B4D14F009E}"/>
    <dgm:cxn modelId="{6DB4037D-750D-4FC8-B1FF-BF7B1BE138A1}" srcId="{69E27BF4-9131-47C0-B5A1-7D6F613AC2DE}" destId="{D189F1E9-00D1-4F70-A57C-7B57C77ABDBF}" srcOrd="3" destOrd="0" parTransId="{5C2FC96A-3B80-4EE0-83FB-0AF66545DBAF}" sibTransId="{C9FBB5C3-6905-4286-9331-E1C93542D093}"/>
    <dgm:cxn modelId="{5CC6207D-D0EB-45E6-903B-76BD8D4EA97E}" type="presOf" srcId="{D2483582-DCFC-44D7-8192-91446F523CC6}" destId="{D2A22C97-A97E-4D3B-9D06-F90675E24AEA}" srcOrd="0" destOrd="0" presId="urn:microsoft.com/office/officeart/2005/8/layout/default"/>
    <dgm:cxn modelId="{274CFC97-08E2-4FFF-9C7A-6CFF19E308C4}" srcId="{69E27BF4-9131-47C0-B5A1-7D6F613AC2DE}" destId="{3BDE86FC-F96A-4226-8780-AC04463F99B6}" srcOrd="1" destOrd="0" parTransId="{C0C1B189-5033-4774-9098-57D4446C7C0C}" sibTransId="{0BB5775E-94FE-4D00-9AA2-09BFE23F6D61}"/>
    <dgm:cxn modelId="{A0B1B9AB-C08F-4F37-B2C7-2F44A697FAE3}" type="presOf" srcId="{D189F1E9-00D1-4F70-A57C-7B57C77ABDBF}" destId="{7D11BD99-5A83-475A-AC88-CB819202BA46}" srcOrd="0" destOrd="0" presId="urn:microsoft.com/office/officeart/2005/8/layout/default"/>
    <dgm:cxn modelId="{9BE589B9-A00C-44FF-B272-ECF5671B5CCC}" srcId="{69E27BF4-9131-47C0-B5A1-7D6F613AC2DE}" destId="{ACAF3765-36AE-4BF7-97D2-874421C5D06F}" srcOrd="0" destOrd="0" parTransId="{D0D5BA0C-0E4B-487F-AF30-F0944C858DE3}" sibTransId="{72C6A10B-FBAA-49AD-A1AD-4BFE2E8D0904}"/>
    <dgm:cxn modelId="{500DE3BA-4829-4E76-8F9E-8D89390A1A53}" type="presOf" srcId="{FA843060-19F0-42F2-B387-AC5594859B21}" destId="{15360ADF-3CF7-4C23-AE0D-3C5FF1D41361}" srcOrd="0" destOrd="0" presId="urn:microsoft.com/office/officeart/2005/8/layout/default"/>
    <dgm:cxn modelId="{6F497FC0-8F8D-4C36-89FE-FD468940A8FC}" srcId="{69E27BF4-9131-47C0-B5A1-7D6F613AC2DE}" destId="{FA843060-19F0-42F2-B387-AC5594859B21}" srcOrd="6" destOrd="0" parTransId="{852EB9B8-3261-4A62-97A1-C3E4945C82B7}" sibTransId="{2E524B29-C9CC-4D07-B6B9-DEBB07B15766}"/>
    <dgm:cxn modelId="{AB3038C2-A382-43AD-B5E8-34776455AAC7}" type="presOf" srcId="{F54D16E2-23FE-4663-BDA4-D10AEA688BEE}" destId="{216D7A73-043A-4AFF-B8B8-0CF69E4DB856}" srcOrd="0" destOrd="0" presId="urn:microsoft.com/office/officeart/2005/8/layout/default"/>
    <dgm:cxn modelId="{6DAE92DD-24AE-4E2D-8854-8A6E46822F7F}" srcId="{69E27BF4-9131-47C0-B5A1-7D6F613AC2DE}" destId="{260370F5-1E2F-411B-9FDC-8C741711ED03}" srcOrd="2" destOrd="0" parTransId="{62546DF1-D786-4A25-A34D-2094F7EEDCF8}" sibTransId="{A0428165-D8B6-4FAB-8433-19F82DA8DEF0}"/>
    <dgm:cxn modelId="{79ADB393-4ED3-4F04-8DC3-DD97FD19F1DD}" type="presParOf" srcId="{F629661B-9644-4F6C-8E13-B2423049120B}" destId="{DCC8BDD1-AF91-4B32-B898-1D7AD0847C78}" srcOrd="0" destOrd="0" presId="urn:microsoft.com/office/officeart/2005/8/layout/default"/>
    <dgm:cxn modelId="{0A0C62F2-136F-43FF-8F79-18B4D6DBB326}" type="presParOf" srcId="{F629661B-9644-4F6C-8E13-B2423049120B}" destId="{99AF80F8-9724-4EE8-A209-472978710CE8}" srcOrd="1" destOrd="0" presId="urn:microsoft.com/office/officeart/2005/8/layout/default"/>
    <dgm:cxn modelId="{9379C204-221D-4FF4-925A-A01665289556}" type="presParOf" srcId="{F629661B-9644-4F6C-8E13-B2423049120B}" destId="{292D2678-8737-40D5-8E2D-86B25DB15963}" srcOrd="2" destOrd="0" presId="urn:microsoft.com/office/officeart/2005/8/layout/default"/>
    <dgm:cxn modelId="{BEF63466-D44D-4E0C-869D-1E8414F647F1}" type="presParOf" srcId="{F629661B-9644-4F6C-8E13-B2423049120B}" destId="{15350917-EDDE-4355-ACE3-E7413547C832}" srcOrd="3" destOrd="0" presId="urn:microsoft.com/office/officeart/2005/8/layout/default"/>
    <dgm:cxn modelId="{1DDFE398-88E5-48A6-A923-7DDA76205A7E}" type="presParOf" srcId="{F629661B-9644-4F6C-8E13-B2423049120B}" destId="{C41AD1AD-5E0C-4BDD-AC86-D52AB36E106D}" srcOrd="4" destOrd="0" presId="urn:microsoft.com/office/officeart/2005/8/layout/default"/>
    <dgm:cxn modelId="{99ED56CA-5B3A-4DA7-B9A5-E0892EA4A52D}" type="presParOf" srcId="{F629661B-9644-4F6C-8E13-B2423049120B}" destId="{60E9E555-CD16-42B3-AB76-E3BE902E5D69}" srcOrd="5" destOrd="0" presId="urn:microsoft.com/office/officeart/2005/8/layout/default"/>
    <dgm:cxn modelId="{CA6AFA9C-102D-4B9C-A228-37DC0BE15333}" type="presParOf" srcId="{F629661B-9644-4F6C-8E13-B2423049120B}" destId="{7D11BD99-5A83-475A-AC88-CB819202BA46}" srcOrd="6" destOrd="0" presId="urn:microsoft.com/office/officeart/2005/8/layout/default"/>
    <dgm:cxn modelId="{DCE5FD04-F6A1-4BBF-8321-DBDFA996A247}" type="presParOf" srcId="{F629661B-9644-4F6C-8E13-B2423049120B}" destId="{E069CA86-2381-4B71-AEBC-F51D3BA479A0}" srcOrd="7" destOrd="0" presId="urn:microsoft.com/office/officeart/2005/8/layout/default"/>
    <dgm:cxn modelId="{046E108F-3087-4578-A22B-D56C24B53D95}" type="presParOf" srcId="{F629661B-9644-4F6C-8E13-B2423049120B}" destId="{D2A22C97-A97E-4D3B-9D06-F90675E24AEA}" srcOrd="8" destOrd="0" presId="urn:microsoft.com/office/officeart/2005/8/layout/default"/>
    <dgm:cxn modelId="{9C98DC18-29F0-4927-9651-361009B82912}" type="presParOf" srcId="{F629661B-9644-4F6C-8E13-B2423049120B}" destId="{AB65669C-AB47-49B5-8E8C-8849DEA21C6C}" srcOrd="9" destOrd="0" presId="urn:microsoft.com/office/officeart/2005/8/layout/default"/>
    <dgm:cxn modelId="{177CD19C-C598-4919-859F-8CAF28478E2F}" type="presParOf" srcId="{F629661B-9644-4F6C-8E13-B2423049120B}" destId="{216D7A73-043A-4AFF-B8B8-0CF69E4DB856}" srcOrd="10" destOrd="0" presId="urn:microsoft.com/office/officeart/2005/8/layout/default"/>
    <dgm:cxn modelId="{DD10361E-F0C1-448A-9B7D-89BEA99D5DB2}" type="presParOf" srcId="{F629661B-9644-4F6C-8E13-B2423049120B}" destId="{32EB4A37-F799-49CA-A1E2-B14E9880431A}" srcOrd="11" destOrd="0" presId="urn:microsoft.com/office/officeart/2005/8/layout/default"/>
    <dgm:cxn modelId="{2BB8AC07-BC80-4A8E-B6AA-F08ED3F514F5}" type="presParOf" srcId="{F629661B-9644-4F6C-8E13-B2423049120B}" destId="{15360ADF-3CF7-4C23-AE0D-3C5FF1D41361}"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ACAF3765-36AE-4BF7-97D2-874421C5D06F}">
      <dgm:prSet custT="1"/>
      <dgm:spPr>
        <a:solidFill>
          <a:schemeClr val="tx1">
            <a:lumMod val="75000"/>
            <a:lumOff val="25000"/>
          </a:schemeClr>
        </a:solidFill>
        <a:ln>
          <a:solidFill>
            <a:schemeClr val="bg2"/>
          </a:solidFill>
        </a:ln>
      </dgm:spPr>
      <dgm:t>
        <a:bodyPr/>
        <a:lstStyle/>
        <a:p>
          <a:r>
            <a:rPr lang="en-IN" sz="2000" dirty="0">
              <a:solidFill>
                <a:schemeClr val="bg2"/>
              </a:solidFill>
              <a:latin typeface="IBM Plex Sans" panose="020B0503050203000203" pitchFamily="34" charset="0"/>
            </a:rPr>
            <a:t>How do services authenticate with each other?</a:t>
          </a:r>
        </a:p>
      </dgm:t>
    </dgm:pt>
    <dgm:pt modelId="{D0D5BA0C-0E4B-487F-AF30-F0944C858DE3}" type="parTrans" cxnId="{9BE589B9-A00C-44FF-B272-ECF5671B5CCC}">
      <dgm:prSet/>
      <dgm:spPr/>
      <dgm:t>
        <a:bodyPr/>
        <a:lstStyle/>
        <a:p>
          <a:endParaRPr lang="en-IN" sz="1600">
            <a:latin typeface="IBM Plex Sans" panose="020B0503050203000203" pitchFamily="34" charset="0"/>
          </a:endParaRPr>
        </a:p>
      </dgm:t>
    </dgm:pt>
    <dgm:pt modelId="{72C6A10B-FBAA-49AD-A1AD-4BFE2E8D0904}" type="sibTrans" cxnId="{9BE589B9-A00C-44FF-B272-ECF5671B5CCC}">
      <dgm:prSet/>
      <dgm:spPr/>
      <dgm:t>
        <a:bodyPr/>
        <a:lstStyle/>
        <a:p>
          <a:endParaRPr lang="en-IN" sz="1600">
            <a:latin typeface="IBM Plex Sans" panose="020B0503050203000203" pitchFamily="34" charset="0"/>
          </a:endParaRPr>
        </a:p>
      </dgm:t>
    </dgm:pt>
    <dgm:pt modelId="{3BDE86FC-F96A-4226-8780-AC04463F99B6}">
      <dgm:prSet phldrT="[Text]" custT="1"/>
      <dgm:spPr>
        <a:solidFill>
          <a:schemeClr val="tx1">
            <a:lumMod val="75000"/>
            <a:lumOff val="25000"/>
          </a:schemeClr>
        </a:solidFill>
        <a:ln>
          <a:solidFill>
            <a:schemeClr val="bg2"/>
          </a:solidFill>
        </a:ln>
      </dgm:spPr>
      <dgm:t>
        <a:bodyPr/>
        <a:lstStyle/>
        <a:p>
          <a:r>
            <a:rPr lang="en-IN" sz="2000" dirty="0">
              <a:solidFill>
                <a:schemeClr val="bg2"/>
              </a:solidFill>
              <a:latin typeface="IBM Plex Sans" panose="020B0503050203000203" pitchFamily="34" charset="0"/>
            </a:rPr>
            <a:t>In a distributed system such as Microservices, a request would be fulfilled by collaborating services across networks. </a:t>
          </a:r>
        </a:p>
      </dgm:t>
    </dgm:pt>
    <dgm:pt modelId="{C0C1B189-5033-4774-9098-57D4446C7C0C}" type="parTrans" cxnId="{274CFC97-08E2-4FFF-9C7A-6CFF19E308C4}">
      <dgm:prSet/>
      <dgm:spPr/>
      <dgm:t>
        <a:bodyPr/>
        <a:lstStyle/>
        <a:p>
          <a:endParaRPr lang="en-IN" sz="1600">
            <a:latin typeface="IBM Plex Sans" panose="020B0503050203000203" pitchFamily="34" charset="0"/>
          </a:endParaRPr>
        </a:p>
      </dgm:t>
    </dgm:pt>
    <dgm:pt modelId="{0BB5775E-94FE-4D00-9AA2-09BFE23F6D61}" type="sibTrans" cxnId="{274CFC97-08E2-4FFF-9C7A-6CFF19E308C4}">
      <dgm:prSet/>
      <dgm:spPr/>
      <dgm:t>
        <a:bodyPr/>
        <a:lstStyle/>
        <a:p>
          <a:endParaRPr lang="en-IN" sz="1600">
            <a:latin typeface="IBM Plex Sans" panose="020B0503050203000203" pitchFamily="34" charset="0"/>
          </a:endParaRPr>
        </a:p>
      </dgm:t>
    </dgm:pt>
    <dgm:pt modelId="{260370F5-1E2F-411B-9FDC-8C741711ED03}">
      <dgm:prSet phldrT="[Text]" custT="1"/>
      <dgm:spPr>
        <a:solidFill>
          <a:schemeClr val="tx1">
            <a:lumMod val="75000"/>
            <a:lumOff val="25000"/>
          </a:schemeClr>
        </a:solidFill>
        <a:ln>
          <a:solidFill>
            <a:schemeClr val="bg2"/>
          </a:solidFill>
        </a:ln>
      </dgm:spPr>
      <dgm:t>
        <a:bodyPr/>
        <a:lstStyle/>
        <a:p>
          <a:r>
            <a:rPr lang="en-IN" sz="2000" dirty="0">
              <a:solidFill>
                <a:schemeClr val="bg2"/>
              </a:solidFill>
            </a:rPr>
            <a:t>A network is an unknown, unreliable land where anything is possible. From the time a service makes a request and the time another service receives a request, the possibilities of what can happen in between the transport are endless.</a:t>
          </a:r>
          <a:endParaRPr lang="en-IN" sz="2000" dirty="0">
            <a:solidFill>
              <a:schemeClr val="bg2"/>
            </a:solidFill>
            <a:latin typeface="IBM Plex Sans" panose="020B0503050203000203" pitchFamily="34" charset="0"/>
          </a:endParaRPr>
        </a:p>
      </dgm:t>
    </dgm:pt>
    <dgm:pt modelId="{62546DF1-D786-4A25-A34D-2094F7EEDCF8}" type="parTrans" cxnId="{6DAE92DD-24AE-4E2D-8854-8A6E46822F7F}">
      <dgm:prSet/>
      <dgm:spPr/>
      <dgm:t>
        <a:bodyPr/>
        <a:lstStyle/>
        <a:p>
          <a:endParaRPr lang="en-IN" sz="1600">
            <a:latin typeface="IBM Plex Sans" panose="020B0503050203000203" pitchFamily="34" charset="0"/>
          </a:endParaRPr>
        </a:p>
      </dgm:t>
    </dgm:pt>
    <dgm:pt modelId="{A0428165-D8B6-4FAB-8433-19F82DA8DEF0}" type="sibTrans" cxnId="{6DAE92DD-24AE-4E2D-8854-8A6E46822F7F}">
      <dgm:prSet/>
      <dgm:spPr/>
      <dgm:t>
        <a:bodyPr/>
        <a:lstStyle/>
        <a:p>
          <a:endParaRPr lang="en-IN" sz="1600">
            <a:latin typeface="IBM Plex Sans" panose="020B0503050203000203" pitchFamily="34" charset="0"/>
          </a:endParaRPr>
        </a:p>
      </dgm:t>
    </dgm:pt>
    <dgm:pt modelId="{F54D16E2-23FE-4663-BDA4-D10AEA688BEE}">
      <dgm:prSet phldrT="[Text]" custT="1"/>
      <dgm:spPr>
        <a:solidFill>
          <a:srgbClr val="FF9900"/>
        </a:solidFill>
        <a:ln>
          <a:solidFill>
            <a:schemeClr val="bg2"/>
          </a:solidFill>
        </a:ln>
      </dgm:spPr>
      <dgm:t>
        <a:bodyPr/>
        <a:lstStyle/>
        <a:p>
          <a:r>
            <a:rPr lang="en-IN" sz="2000" dirty="0">
              <a:solidFill>
                <a:schemeClr val="bg2"/>
              </a:solidFill>
              <a:latin typeface="IBM Plex Sans" panose="020B0503050203000203" pitchFamily="34" charset="0"/>
            </a:rPr>
            <a:t>Although most Microservices would operate inside the perimeter of the enterprise data centre or Cloud, it is still an unreliable journey.</a:t>
          </a:r>
        </a:p>
      </dgm:t>
    </dgm:pt>
    <dgm:pt modelId="{448A4315-0B77-4AC2-AE46-CD7EF6637B1E}" type="parTrans" cxnId="{3648A008-515F-45F8-89C9-8DDA34042B64}">
      <dgm:prSet/>
      <dgm:spPr/>
      <dgm:t>
        <a:bodyPr/>
        <a:lstStyle/>
        <a:p>
          <a:endParaRPr lang="en-IN" sz="1600">
            <a:latin typeface="IBM Plex Sans" panose="020B0503050203000203" pitchFamily="34" charset="0"/>
          </a:endParaRPr>
        </a:p>
      </dgm:t>
    </dgm:pt>
    <dgm:pt modelId="{02199CE1-D331-47C8-94C3-F92B8FD99CAC}" type="sibTrans" cxnId="{3648A008-515F-45F8-89C9-8DDA34042B64}">
      <dgm:prSet/>
      <dgm:spPr/>
      <dgm:t>
        <a:bodyPr/>
        <a:lstStyle/>
        <a:p>
          <a:endParaRPr lang="en-IN" sz="1600">
            <a:latin typeface="IBM Plex Sans" panose="020B0503050203000203" pitchFamily="34" charset="0"/>
          </a:endParaRPr>
        </a:p>
      </dgm:t>
    </dgm:pt>
    <dgm:pt modelId="{FA843060-19F0-42F2-B387-AC5594859B21}">
      <dgm:prSet phldrT="[Text]" custT="1"/>
      <dgm:spPr>
        <a:solidFill>
          <a:srgbClr val="FF9900"/>
        </a:solidFill>
      </dgm:spPr>
      <dgm:t>
        <a:bodyPr/>
        <a:lstStyle/>
        <a:p>
          <a:r>
            <a:rPr lang="en-IN" sz="2000" dirty="0">
              <a:solidFill>
                <a:schemeClr val="bg2"/>
              </a:solidFill>
              <a:latin typeface="IBM Plex Sans" panose="020B0503050203000203" pitchFamily="34" charset="0"/>
            </a:rPr>
            <a:t>Most implementations secure the edge services by putting them inside the DMZ and put the business services behind a DMZ, so that surface area of any potential attack is restricted to the services in DMZ only. DMZ typically contains user facing services, which would be UI, Open APIs, and Open FTP.</a:t>
          </a:r>
        </a:p>
      </dgm:t>
    </dgm:pt>
    <dgm:pt modelId="{852EB9B8-3261-4A62-97A1-C3E4945C82B7}" type="parTrans" cxnId="{6F497FC0-8F8D-4C36-89FE-FD468940A8FC}">
      <dgm:prSet/>
      <dgm:spPr/>
      <dgm:t>
        <a:bodyPr/>
        <a:lstStyle/>
        <a:p>
          <a:endParaRPr lang="en-IN" sz="1600">
            <a:latin typeface="IBM Plex Sans" panose="020B0503050203000203" pitchFamily="34" charset="0"/>
          </a:endParaRPr>
        </a:p>
      </dgm:t>
    </dgm:pt>
    <dgm:pt modelId="{2E524B29-C9CC-4D07-B6B9-DEBB07B15766}" type="sibTrans" cxnId="{6F497FC0-8F8D-4C36-89FE-FD468940A8FC}">
      <dgm:prSet/>
      <dgm:spPr/>
      <dgm:t>
        <a:bodyPr/>
        <a:lstStyle/>
        <a:p>
          <a:endParaRPr lang="en-IN" sz="1600">
            <a:latin typeface="IBM Plex Sans" panose="020B0503050203000203" pitchFamily="34" charset="0"/>
          </a:endParaRPr>
        </a:p>
      </dgm:t>
    </dgm:pt>
    <dgm:pt modelId="{F629661B-9644-4F6C-8E13-B2423049120B}" type="pres">
      <dgm:prSet presAssocID="{69E27BF4-9131-47C0-B5A1-7D6F613AC2DE}" presName="diagram" presStyleCnt="0">
        <dgm:presLayoutVars>
          <dgm:dir/>
          <dgm:resizeHandles val="exact"/>
        </dgm:presLayoutVars>
      </dgm:prSet>
      <dgm:spPr/>
    </dgm:pt>
    <dgm:pt modelId="{DCC8BDD1-AF91-4B32-B898-1D7AD0847C78}" type="pres">
      <dgm:prSet presAssocID="{ACAF3765-36AE-4BF7-97D2-874421C5D06F}" presName="node" presStyleLbl="node1" presStyleIdx="0" presStyleCnt="5" custScaleX="147120" custScaleY="126971">
        <dgm:presLayoutVars>
          <dgm:bulletEnabled val="1"/>
        </dgm:presLayoutVars>
      </dgm:prSet>
      <dgm:spPr/>
    </dgm:pt>
    <dgm:pt modelId="{99AF80F8-9724-4EE8-A209-472978710CE8}" type="pres">
      <dgm:prSet presAssocID="{72C6A10B-FBAA-49AD-A1AD-4BFE2E8D0904}" presName="sibTrans" presStyleCnt="0"/>
      <dgm:spPr/>
    </dgm:pt>
    <dgm:pt modelId="{292D2678-8737-40D5-8E2D-86B25DB15963}" type="pres">
      <dgm:prSet presAssocID="{3BDE86FC-F96A-4226-8780-AC04463F99B6}" presName="node" presStyleLbl="node1" presStyleIdx="1" presStyleCnt="5" custScaleX="136366" custScaleY="126971">
        <dgm:presLayoutVars>
          <dgm:bulletEnabled val="1"/>
        </dgm:presLayoutVars>
      </dgm:prSet>
      <dgm:spPr/>
    </dgm:pt>
    <dgm:pt modelId="{15350917-EDDE-4355-ACE3-E7413547C832}" type="pres">
      <dgm:prSet presAssocID="{0BB5775E-94FE-4D00-9AA2-09BFE23F6D61}" presName="sibTrans" presStyleCnt="0"/>
      <dgm:spPr/>
    </dgm:pt>
    <dgm:pt modelId="{C41AD1AD-5E0C-4BDD-AC86-D52AB36E106D}" type="pres">
      <dgm:prSet presAssocID="{260370F5-1E2F-411B-9FDC-8C741711ED03}" presName="node" presStyleLbl="node1" presStyleIdx="2" presStyleCnt="5" custScaleX="140392" custScaleY="126971">
        <dgm:presLayoutVars>
          <dgm:bulletEnabled val="1"/>
        </dgm:presLayoutVars>
      </dgm:prSet>
      <dgm:spPr/>
    </dgm:pt>
    <dgm:pt modelId="{60E9E555-CD16-42B3-AB76-E3BE902E5D69}" type="pres">
      <dgm:prSet presAssocID="{A0428165-D8B6-4FAB-8433-19F82DA8DEF0}" presName="sibTrans" presStyleCnt="0"/>
      <dgm:spPr/>
    </dgm:pt>
    <dgm:pt modelId="{216D7A73-043A-4AFF-B8B8-0CF69E4DB856}" type="pres">
      <dgm:prSet presAssocID="{F54D16E2-23FE-4663-BDA4-D10AEA688BEE}" presName="node" presStyleLbl="node1" presStyleIdx="3" presStyleCnt="5" custScaleX="142722" custScaleY="137432">
        <dgm:presLayoutVars>
          <dgm:bulletEnabled val="1"/>
        </dgm:presLayoutVars>
      </dgm:prSet>
      <dgm:spPr/>
    </dgm:pt>
    <dgm:pt modelId="{32EB4A37-F799-49CA-A1E2-B14E9880431A}" type="pres">
      <dgm:prSet presAssocID="{02199CE1-D331-47C8-94C3-F92B8FD99CAC}" presName="sibTrans" presStyleCnt="0"/>
      <dgm:spPr/>
    </dgm:pt>
    <dgm:pt modelId="{15360ADF-3CF7-4C23-AE0D-3C5FF1D41361}" type="pres">
      <dgm:prSet presAssocID="{FA843060-19F0-42F2-B387-AC5594859B21}" presName="node" presStyleLbl="node1" presStyleIdx="4" presStyleCnt="5" custScaleX="157972" custScaleY="141469" custLinFactNeighborX="4133" custLinFactNeighborY="-584">
        <dgm:presLayoutVars>
          <dgm:bulletEnabled val="1"/>
        </dgm:presLayoutVars>
      </dgm:prSet>
      <dgm:spPr/>
    </dgm:pt>
  </dgm:ptLst>
  <dgm:cxnLst>
    <dgm:cxn modelId="{3648A008-515F-45F8-89C9-8DDA34042B64}" srcId="{69E27BF4-9131-47C0-B5A1-7D6F613AC2DE}" destId="{F54D16E2-23FE-4663-BDA4-D10AEA688BEE}" srcOrd="3" destOrd="0" parTransId="{448A4315-0B77-4AC2-AE46-CD7EF6637B1E}" sibTransId="{02199CE1-D331-47C8-94C3-F92B8FD99CAC}"/>
    <dgm:cxn modelId="{B0BD7B18-CB0F-4FC7-8C0E-3DD1C2355F93}" type="presOf" srcId="{ACAF3765-36AE-4BF7-97D2-874421C5D06F}" destId="{DCC8BDD1-AF91-4B32-B898-1D7AD0847C78}" srcOrd="0" destOrd="0" presId="urn:microsoft.com/office/officeart/2005/8/layout/default"/>
    <dgm:cxn modelId="{1EF46F1A-9598-4F6D-BB99-5ED5A2F87B93}" type="presOf" srcId="{3BDE86FC-F96A-4226-8780-AC04463F99B6}" destId="{292D2678-8737-40D5-8E2D-86B25DB15963}" srcOrd="0" destOrd="0" presId="urn:microsoft.com/office/officeart/2005/8/layout/default"/>
    <dgm:cxn modelId="{DAC68F6A-3259-4D56-A8AF-0B723B379B9E}" type="presOf" srcId="{260370F5-1E2F-411B-9FDC-8C741711ED03}" destId="{C41AD1AD-5E0C-4BDD-AC86-D52AB36E106D}" srcOrd="0" destOrd="0" presId="urn:microsoft.com/office/officeart/2005/8/layout/default"/>
    <dgm:cxn modelId="{145DD052-FC94-439A-9128-107DBD689A1D}" type="presOf" srcId="{69E27BF4-9131-47C0-B5A1-7D6F613AC2DE}" destId="{F629661B-9644-4F6C-8E13-B2423049120B}" srcOrd="0" destOrd="0" presId="urn:microsoft.com/office/officeart/2005/8/layout/default"/>
    <dgm:cxn modelId="{274CFC97-08E2-4FFF-9C7A-6CFF19E308C4}" srcId="{69E27BF4-9131-47C0-B5A1-7D6F613AC2DE}" destId="{3BDE86FC-F96A-4226-8780-AC04463F99B6}" srcOrd="1" destOrd="0" parTransId="{C0C1B189-5033-4774-9098-57D4446C7C0C}" sibTransId="{0BB5775E-94FE-4D00-9AA2-09BFE23F6D61}"/>
    <dgm:cxn modelId="{9BE589B9-A00C-44FF-B272-ECF5671B5CCC}" srcId="{69E27BF4-9131-47C0-B5A1-7D6F613AC2DE}" destId="{ACAF3765-36AE-4BF7-97D2-874421C5D06F}" srcOrd="0" destOrd="0" parTransId="{D0D5BA0C-0E4B-487F-AF30-F0944C858DE3}" sibTransId="{72C6A10B-FBAA-49AD-A1AD-4BFE2E8D0904}"/>
    <dgm:cxn modelId="{500DE3BA-4829-4E76-8F9E-8D89390A1A53}" type="presOf" srcId="{FA843060-19F0-42F2-B387-AC5594859B21}" destId="{15360ADF-3CF7-4C23-AE0D-3C5FF1D41361}" srcOrd="0" destOrd="0" presId="urn:microsoft.com/office/officeart/2005/8/layout/default"/>
    <dgm:cxn modelId="{6F497FC0-8F8D-4C36-89FE-FD468940A8FC}" srcId="{69E27BF4-9131-47C0-B5A1-7D6F613AC2DE}" destId="{FA843060-19F0-42F2-B387-AC5594859B21}" srcOrd="4" destOrd="0" parTransId="{852EB9B8-3261-4A62-97A1-C3E4945C82B7}" sibTransId="{2E524B29-C9CC-4D07-B6B9-DEBB07B15766}"/>
    <dgm:cxn modelId="{AB3038C2-A382-43AD-B5E8-34776455AAC7}" type="presOf" srcId="{F54D16E2-23FE-4663-BDA4-D10AEA688BEE}" destId="{216D7A73-043A-4AFF-B8B8-0CF69E4DB856}" srcOrd="0" destOrd="0" presId="urn:microsoft.com/office/officeart/2005/8/layout/default"/>
    <dgm:cxn modelId="{6DAE92DD-24AE-4E2D-8854-8A6E46822F7F}" srcId="{69E27BF4-9131-47C0-B5A1-7D6F613AC2DE}" destId="{260370F5-1E2F-411B-9FDC-8C741711ED03}" srcOrd="2" destOrd="0" parTransId="{62546DF1-D786-4A25-A34D-2094F7EEDCF8}" sibTransId="{A0428165-D8B6-4FAB-8433-19F82DA8DEF0}"/>
    <dgm:cxn modelId="{79ADB393-4ED3-4F04-8DC3-DD97FD19F1DD}" type="presParOf" srcId="{F629661B-9644-4F6C-8E13-B2423049120B}" destId="{DCC8BDD1-AF91-4B32-B898-1D7AD0847C78}" srcOrd="0" destOrd="0" presId="urn:microsoft.com/office/officeart/2005/8/layout/default"/>
    <dgm:cxn modelId="{0A0C62F2-136F-43FF-8F79-18B4D6DBB326}" type="presParOf" srcId="{F629661B-9644-4F6C-8E13-B2423049120B}" destId="{99AF80F8-9724-4EE8-A209-472978710CE8}" srcOrd="1" destOrd="0" presId="urn:microsoft.com/office/officeart/2005/8/layout/default"/>
    <dgm:cxn modelId="{9379C204-221D-4FF4-925A-A01665289556}" type="presParOf" srcId="{F629661B-9644-4F6C-8E13-B2423049120B}" destId="{292D2678-8737-40D5-8E2D-86B25DB15963}" srcOrd="2" destOrd="0" presId="urn:microsoft.com/office/officeart/2005/8/layout/default"/>
    <dgm:cxn modelId="{BEF63466-D44D-4E0C-869D-1E8414F647F1}" type="presParOf" srcId="{F629661B-9644-4F6C-8E13-B2423049120B}" destId="{15350917-EDDE-4355-ACE3-E7413547C832}" srcOrd="3" destOrd="0" presId="urn:microsoft.com/office/officeart/2005/8/layout/default"/>
    <dgm:cxn modelId="{1DDFE398-88E5-48A6-A923-7DDA76205A7E}" type="presParOf" srcId="{F629661B-9644-4F6C-8E13-B2423049120B}" destId="{C41AD1AD-5E0C-4BDD-AC86-D52AB36E106D}" srcOrd="4" destOrd="0" presId="urn:microsoft.com/office/officeart/2005/8/layout/default"/>
    <dgm:cxn modelId="{99ED56CA-5B3A-4DA7-B9A5-E0892EA4A52D}" type="presParOf" srcId="{F629661B-9644-4F6C-8E13-B2423049120B}" destId="{60E9E555-CD16-42B3-AB76-E3BE902E5D69}" srcOrd="5" destOrd="0" presId="urn:microsoft.com/office/officeart/2005/8/layout/default"/>
    <dgm:cxn modelId="{177CD19C-C598-4919-859F-8CAF28478E2F}" type="presParOf" srcId="{F629661B-9644-4F6C-8E13-B2423049120B}" destId="{216D7A73-043A-4AFF-B8B8-0CF69E4DB856}" srcOrd="6" destOrd="0" presId="urn:microsoft.com/office/officeart/2005/8/layout/default"/>
    <dgm:cxn modelId="{DD10361E-F0C1-448A-9B7D-89BEA99D5DB2}" type="presParOf" srcId="{F629661B-9644-4F6C-8E13-B2423049120B}" destId="{32EB4A37-F799-49CA-A1E2-B14E9880431A}" srcOrd="7" destOrd="0" presId="urn:microsoft.com/office/officeart/2005/8/layout/default"/>
    <dgm:cxn modelId="{2BB8AC07-BC80-4A8E-B6AA-F08ED3F514F5}" type="presParOf" srcId="{F629661B-9644-4F6C-8E13-B2423049120B}" destId="{15360ADF-3CF7-4C23-AE0D-3C5FF1D4136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ACAF3765-36AE-4BF7-97D2-874421C5D06F}">
      <dgm:prSet custT="1"/>
      <dgm:spPr>
        <a:solidFill>
          <a:schemeClr val="tx1">
            <a:lumMod val="75000"/>
            <a:lumOff val="25000"/>
          </a:schemeClr>
        </a:solidFill>
        <a:ln>
          <a:solidFill>
            <a:schemeClr val="bg2"/>
          </a:solidFill>
        </a:ln>
      </dgm:spPr>
      <dgm:t>
        <a:bodyPr/>
        <a:lstStyle/>
        <a:p>
          <a:r>
            <a:rPr lang="en-IN" sz="1600" dirty="0">
              <a:solidFill>
                <a:schemeClr val="bg2"/>
              </a:solidFill>
              <a:latin typeface="IBM Plex Sans" panose="020B0503050203000203" pitchFamily="34" charset="0"/>
            </a:rPr>
            <a:t>Even with the most secure datacentre and Cloud security, the underlying data may still be vulnerable.</a:t>
          </a:r>
        </a:p>
      </dgm:t>
    </dgm:pt>
    <dgm:pt modelId="{D0D5BA0C-0E4B-487F-AF30-F0944C858DE3}" type="parTrans" cxnId="{9BE589B9-A00C-44FF-B272-ECF5671B5CCC}">
      <dgm:prSet/>
      <dgm:spPr/>
      <dgm:t>
        <a:bodyPr/>
        <a:lstStyle/>
        <a:p>
          <a:endParaRPr lang="en-IN" sz="1600">
            <a:latin typeface="IBM Plex Sans" panose="020B0503050203000203" pitchFamily="34" charset="0"/>
          </a:endParaRPr>
        </a:p>
      </dgm:t>
    </dgm:pt>
    <dgm:pt modelId="{72C6A10B-FBAA-49AD-A1AD-4BFE2E8D0904}" type="sibTrans" cxnId="{9BE589B9-A00C-44FF-B272-ECF5671B5CCC}">
      <dgm:prSet/>
      <dgm:spPr/>
      <dgm:t>
        <a:bodyPr/>
        <a:lstStyle/>
        <a:p>
          <a:endParaRPr lang="en-IN" sz="1600">
            <a:latin typeface="IBM Plex Sans" panose="020B0503050203000203" pitchFamily="34" charset="0"/>
          </a:endParaRPr>
        </a:p>
      </dgm:t>
    </dgm:pt>
    <dgm:pt modelId="{3BDE86FC-F96A-4226-8780-AC04463F99B6}">
      <dgm:prSet phldrT="[Text]" custT="1"/>
      <dgm:spPr>
        <a:solidFill>
          <a:schemeClr val="tx1">
            <a:lumMod val="75000"/>
            <a:lumOff val="25000"/>
          </a:schemeClr>
        </a:solidFill>
        <a:ln>
          <a:solidFill>
            <a:schemeClr val="bg2"/>
          </a:solidFill>
        </a:ln>
      </dgm:spPr>
      <dgm:t>
        <a:bodyPr/>
        <a:lstStyle/>
        <a:p>
          <a:r>
            <a:rPr lang="en-IN" sz="1600" dirty="0">
              <a:solidFill>
                <a:schemeClr val="bg2"/>
              </a:solidFill>
              <a:latin typeface="IBM Plex Sans" panose="020B0503050203000203" pitchFamily="34" charset="0"/>
            </a:rPr>
            <a:t>Database security needs to ensure that in an event of a breach, it is not possible(or very difficult) for an attacker to get access to plain readable data.</a:t>
          </a:r>
        </a:p>
      </dgm:t>
    </dgm:pt>
    <dgm:pt modelId="{C0C1B189-5033-4774-9098-57D4446C7C0C}" type="parTrans" cxnId="{274CFC97-08E2-4FFF-9C7A-6CFF19E308C4}">
      <dgm:prSet/>
      <dgm:spPr/>
      <dgm:t>
        <a:bodyPr/>
        <a:lstStyle/>
        <a:p>
          <a:endParaRPr lang="en-IN" sz="1600">
            <a:latin typeface="IBM Plex Sans" panose="020B0503050203000203" pitchFamily="34" charset="0"/>
          </a:endParaRPr>
        </a:p>
      </dgm:t>
    </dgm:pt>
    <dgm:pt modelId="{0BB5775E-94FE-4D00-9AA2-09BFE23F6D61}" type="sibTrans" cxnId="{274CFC97-08E2-4FFF-9C7A-6CFF19E308C4}">
      <dgm:prSet/>
      <dgm:spPr/>
      <dgm:t>
        <a:bodyPr/>
        <a:lstStyle/>
        <a:p>
          <a:endParaRPr lang="en-IN" sz="1600">
            <a:latin typeface="IBM Plex Sans" panose="020B0503050203000203" pitchFamily="34" charset="0"/>
          </a:endParaRPr>
        </a:p>
      </dgm:t>
    </dgm:pt>
    <dgm:pt modelId="{260370F5-1E2F-411B-9FDC-8C741711ED03}">
      <dgm:prSet phldrT="[Text]" custT="1"/>
      <dgm:spPr>
        <a:solidFill>
          <a:srgbClr val="FF9900"/>
        </a:solidFill>
        <a:ln>
          <a:solidFill>
            <a:schemeClr val="bg2"/>
          </a:solidFill>
        </a:ln>
      </dgm:spPr>
      <dgm:t>
        <a:bodyPr/>
        <a:lstStyle/>
        <a:p>
          <a:r>
            <a:rPr lang="en-IN" sz="1600" dirty="0">
              <a:solidFill>
                <a:schemeClr val="bg2"/>
              </a:solidFill>
              <a:latin typeface="IBM Plex Sans" panose="020B0503050203000203" pitchFamily="34" charset="0"/>
            </a:rPr>
            <a:t>Protecting data and datastores should be part of the ‘DEFENSE IN DEPTH’ approach towards security.</a:t>
          </a:r>
        </a:p>
      </dgm:t>
    </dgm:pt>
    <dgm:pt modelId="{62546DF1-D786-4A25-A34D-2094F7EEDCF8}" type="parTrans" cxnId="{6DAE92DD-24AE-4E2D-8854-8A6E46822F7F}">
      <dgm:prSet/>
      <dgm:spPr/>
      <dgm:t>
        <a:bodyPr/>
        <a:lstStyle/>
        <a:p>
          <a:endParaRPr lang="en-IN" sz="1600">
            <a:latin typeface="IBM Plex Sans" panose="020B0503050203000203" pitchFamily="34" charset="0"/>
          </a:endParaRPr>
        </a:p>
      </dgm:t>
    </dgm:pt>
    <dgm:pt modelId="{A0428165-D8B6-4FAB-8433-19F82DA8DEF0}" type="sibTrans" cxnId="{6DAE92DD-24AE-4E2D-8854-8A6E46822F7F}">
      <dgm:prSet/>
      <dgm:spPr/>
      <dgm:t>
        <a:bodyPr/>
        <a:lstStyle/>
        <a:p>
          <a:endParaRPr lang="en-IN" sz="1600">
            <a:latin typeface="IBM Plex Sans" panose="020B0503050203000203" pitchFamily="34" charset="0"/>
          </a:endParaRPr>
        </a:p>
      </dgm:t>
    </dgm:pt>
    <dgm:pt modelId="{F54D16E2-23FE-4663-BDA4-D10AEA688BEE}">
      <dgm:prSet phldrT="[Text]" custT="1"/>
      <dgm:spPr>
        <a:solidFill>
          <a:srgbClr val="FF9900"/>
        </a:solidFill>
        <a:ln>
          <a:solidFill>
            <a:schemeClr val="bg2"/>
          </a:solidFill>
        </a:ln>
      </dgm:spPr>
      <dgm:t>
        <a:bodyPr/>
        <a:lstStyle/>
        <a:p>
          <a:r>
            <a:rPr lang="en-IN" sz="1600" dirty="0">
              <a:solidFill>
                <a:schemeClr val="bg2"/>
              </a:solidFill>
              <a:latin typeface="IBM Plex Sans" panose="020B0503050203000203" pitchFamily="34" charset="0"/>
            </a:rPr>
            <a:t>Application data can be at REST or IN-MOTION or IN-USE across many type of datastores like DATABASE, FILES, SAN, MEMORY, STREAMS, MIDDLEWARE, TAPES, ARCHIVES, MOBILE DEVICES, etc.</a:t>
          </a:r>
        </a:p>
      </dgm:t>
    </dgm:pt>
    <dgm:pt modelId="{448A4315-0B77-4AC2-AE46-CD7EF6637B1E}" type="parTrans" cxnId="{3648A008-515F-45F8-89C9-8DDA34042B64}">
      <dgm:prSet/>
      <dgm:spPr/>
      <dgm:t>
        <a:bodyPr/>
        <a:lstStyle/>
        <a:p>
          <a:endParaRPr lang="en-IN" sz="1600">
            <a:latin typeface="IBM Plex Sans" panose="020B0503050203000203" pitchFamily="34" charset="0"/>
          </a:endParaRPr>
        </a:p>
      </dgm:t>
    </dgm:pt>
    <dgm:pt modelId="{02199CE1-D331-47C8-94C3-F92B8FD99CAC}" type="sibTrans" cxnId="{3648A008-515F-45F8-89C9-8DDA34042B64}">
      <dgm:prSet/>
      <dgm:spPr/>
      <dgm:t>
        <a:bodyPr/>
        <a:lstStyle/>
        <a:p>
          <a:endParaRPr lang="en-IN" sz="1600">
            <a:latin typeface="IBM Plex Sans" panose="020B0503050203000203" pitchFamily="34" charset="0"/>
          </a:endParaRPr>
        </a:p>
      </dgm:t>
    </dgm:pt>
    <dgm:pt modelId="{FA843060-19F0-42F2-B387-AC5594859B21}">
      <dgm:prSet phldrT="[Text]" custT="1"/>
      <dgm:spPr>
        <a:solidFill>
          <a:srgbClr val="FF9900"/>
        </a:solidFill>
      </dgm:spPr>
      <dgm:t>
        <a:bodyPr/>
        <a:lstStyle/>
        <a:p>
          <a:r>
            <a:rPr lang="en-IN" sz="1600" dirty="0">
              <a:solidFill>
                <a:schemeClr val="bg2"/>
              </a:solidFill>
              <a:latin typeface="IBM Plex Sans" panose="020B0503050203000203" pitchFamily="34" charset="0"/>
            </a:rPr>
            <a:t>Data Security is also a regulatory requirements as per laws specific in geographies such as PCI-DSS(Cards), HIPPA(Insurance), and GDPR.</a:t>
          </a:r>
        </a:p>
      </dgm:t>
    </dgm:pt>
    <dgm:pt modelId="{852EB9B8-3261-4A62-97A1-C3E4945C82B7}" type="parTrans" cxnId="{6F497FC0-8F8D-4C36-89FE-FD468940A8FC}">
      <dgm:prSet/>
      <dgm:spPr/>
      <dgm:t>
        <a:bodyPr/>
        <a:lstStyle/>
        <a:p>
          <a:endParaRPr lang="en-IN" sz="1600">
            <a:latin typeface="IBM Plex Sans" panose="020B0503050203000203" pitchFamily="34" charset="0"/>
          </a:endParaRPr>
        </a:p>
      </dgm:t>
    </dgm:pt>
    <dgm:pt modelId="{2E524B29-C9CC-4D07-B6B9-DEBB07B15766}" type="sibTrans" cxnId="{6F497FC0-8F8D-4C36-89FE-FD468940A8FC}">
      <dgm:prSet/>
      <dgm:spPr/>
      <dgm:t>
        <a:bodyPr/>
        <a:lstStyle/>
        <a:p>
          <a:endParaRPr lang="en-IN" sz="1600">
            <a:latin typeface="IBM Plex Sans" panose="020B0503050203000203" pitchFamily="34" charset="0"/>
          </a:endParaRPr>
        </a:p>
      </dgm:t>
    </dgm:pt>
    <dgm:pt modelId="{F629661B-9644-4F6C-8E13-B2423049120B}" type="pres">
      <dgm:prSet presAssocID="{69E27BF4-9131-47C0-B5A1-7D6F613AC2DE}" presName="diagram" presStyleCnt="0">
        <dgm:presLayoutVars>
          <dgm:dir/>
          <dgm:resizeHandles val="exact"/>
        </dgm:presLayoutVars>
      </dgm:prSet>
      <dgm:spPr/>
    </dgm:pt>
    <dgm:pt modelId="{DCC8BDD1-AF91-4B32-B898-1D7AD0847C78}" type="pres">
      <dgm:prSet presAssocID="{ACAF3765-36AE-4BF7-97D2-874421C5D06F}" presName="node" presStyleLbl="node1" presStyleIdx="0" presStyleCnt="5" custScaleX="195328" custScaleY="205183" custLinFactNeighborX="2252" custLinFactNeighborY="-257">
        <dgm:presLayoutVars>
          <dgm:bulletEnabled val="1"/>
        </dgm:presLayoutVars>
      </dgm:prSet>
      <dgm:spPr/>
    </dgm:pt>
    <dgm:pt modelId="{99AF80F8-9724-4EE8-A209-472978710CE8}" type="pres">
      <dgm:prSet presAssocID="{72C6A10B-FBAA-49AD-A1AD-4BFE2E8D0904}" presName="sibTrans" presStyleCnt="0"/>
      <dgm:spPr/>
    </dgm:pt>
    <dgm:pt modelId="{292D2678-8737-40D5-8E2D-86B25DB15963}" type="pres">
      <dgm:prSet presAssocID="{3BDE86FC-F96A-4226-8780-AC04463F99B6}" presName="node" presStyleLbl="node1" presStyleIdx="1" presStyleCnt="5" custScaleX="201704" custScaleY="205119" custLinFactNeighborX="8850" custLinFactNeighborY="-804">
        <dgm:presLayoutVars>
          <dgm:bulletEnabled val="1"/>
        </dgm:presLayoutVars>
      </dgm:prSet>
      <dgm:spPr/>
    </dgm:pt>
    <dgm:pt modelId="{15350917-EDDE-4355-ACE3-E7413547C832}" type="pres">
      <dgm:prSet presAssocID="{0BB5775E-94FE-4D00-9AA2-09BFE23F6D61}" presName="sibTrans" presStyleCnt="0"/>
      <dgm:spPr/>
    </dgm:pt>
    <dgm:pt modelId="{C41AD1AD-5E0C-4BDD-AC86-D52AB36E106D}" type="pres">
      <dgm:prSet presAssocID="{260370F5-1E2F-411B-9FDC-8C741711ED03}" presName="node" presStyleLbl="node1" presStyleIdx="2" presStyleCnt="5" custScaleX="187349" custScaleY="171900" custLinFactNeighborX="3967" custLinFactNeighborY="-3084">
        <dgm:presLayoutVars>
          <dgm:bulletEnabled val="1"/>
        </dgm:presLayoutVars>
      </dgm:prSet>
      <dgm:spPr/>
    </dgm:pt>
    <dgm:pt modelId="{60E9E555-CD16-42B3-AB76-E3BE902E5D69}" type="pres">
      <dgm:prSet presAssocID="{A0428165-D8B6-4FAB-8433-19F82DA8DEF0}" presName="sibTrans" presStyleCnt="0"/>
      <dgm:spPr/>
    </dgm:pt>
    <dgm:pt modelId="{216D7A73-043A-4AFF-B8B8-0CF69E4DB856}" type="pres">
      <dgm:prSet presAssocID="{F54D16E2-23FE-4663-BDA4-D10AEA688BEE}" presName="node" presStyleLbl="node1" presStyleIdx="3" presStyleCnt="5" custScaleX="202235" custScaleY="181514" custLinFactNeighborX="4540" custLinFactNeighborY="-3081">
        <dgm:presLayoutVars>
          <dgm:bulletEnabled val="1"/>
        </dgm:presLayoutVars>
      </dgm:prSet>
      <dgm:spPr/>
    </dgm:pt>
    <dgm:pt modelId="{32EB4A37-F799-49CA-A1E2-B14E9880431A}" type="pres">
      <dgm:prSet presAssocID="{02199CE1-D331-47C8-94C3-F92B8FD99CAC}" presName="sibTrans" presStyleCnt="0"/>
      <dgm:spPr/>
    </dgm:pt>
    <dgm:pt modelId="{15360ADF-3CF7-4C23-AE0D-3C5FF1D41361}" type="pres">
      <dgm:prSet presAssocID="{FA843060-19F0-42F2-B387-AC5594859B21}" presName="node" presStyleLbl="node1" presStyleIdx="4" presStyleCnt="5" custScaleX="190646" custScaleY="183175" custLinFactNeighborX="-3281" custLinFactNeighborY="-8310">
        <dgm:presLayoutVars>
          <dgm:bulletEnabled val="1"/>
        </dgm:presLayoutVars>
      </dgm:prSet>
      <dgm:spPr/>
    </dgm:pt>
  </dgm:ptLst>
  <dgm:cxnLst>
    <dgm:cxn modelId="{3648A008-515F-45F8-89C9-8DDA34042B64}" srcId="{69E27BF4-9131-47C0-B5A1-7D6F613AC2DE}" destId="{F54D16E2-23FE-4663-BDA4-D10AEA688BEE}" srcOrd="3" destOrd="0" parTransId="{448A4315-0B77-4AC2-AE46-CD7EF6637B1E}" sibTransId="{02199CE1-D331-47C8-94C3-F92B8FD99CAC}"/>
    <dgm:cxn modelId="{B0BD7B18-CB0F-4FC7-8C0E-3DD1C2355F93}" type="presOf" srcId="{ACAF3765-36AE-4BF7-97D2-874421C5D06F}" destId="{DCC8BDD1-AF91-4B32-B898-1D7AD0847C78}" srcOrd="0" destOrd="0" presId="urn:microsoft.com/office/officeart/2005/8/layout/default"/>
    <dgm:cxn modelId="{1EF46F1A-9598-4F6D-BB99-5ED5A2F87B93}" type="presOf" srcId="{3BDE86FC-F96A-4226-8780-AC04463F99B6}" destId="{292D2678-8737-40D5-8E2D-86B25DB15963}" srcOrd="0" destOrd="0" presId="urn:microsoft.com/office/officeart/2005/8/layout/default"/>
    <dgm:cxn modelId="{DAC68F6A-3259-4D56-A8AF-0B723B379B9E}" type="presOf" srcId="{260370F5-1E2F-411B-9FDC-8C741711ED03}" destId="{C41AD1AD-5E0C-4BDD-AC86-D52AB36E106D}" srcOrd="0" destOrd="0" presId="urn:microsoft.com/office/officeart/2005/8/layout/default"/>
    <dgm:cxn modelId="{145DD052-FC94-439A-9128-107DBD689A1D}" type="presOf" srcId="{69E27BF4-9131-47C0-B5A1-7D6F613AC2DE}" destId="{F629661B-9644-4F6C-8E13-B2423049120B}" srcOrd="0" destOrd="0" presId="urn:microsoft.com/office/officeart/2005/8/layout/default"/>
    <dgm:cxn modelId="{274CFC97-08E2-4FFF-9C7A-6CFF19E308C4}" srcId="{69E27BF4-9131-47C0-B5A1-7D6F613AC2DE}" destId="{3BDE86FC-F96A-4226-8780-AC04463F99B6}" srcOrd="1" destOrd="0" parTransId="{C0C1B189-5033-4774-9098-57D4446C7C0C}" sibTransId="{0BB5775E-94FE-4D00-9AA2-09BFE23F6D61}"/>
    <dgm:cxn modelId="{9BE589B9-A00C-44FF-B272-ECF5671B5CCC}" srcId="{69E27BF4-9131-47C0-B5A1-7D6F613AC2DE}" destId="{ACAF3765-36AE-4BF7-97D2-874421C5D06F}" srcOrd="0" destOrd="0" parTransId="{D0D5BA0C-0E4B-487F-AF30-F0944C858DE3}" sibTransId="{72C6A10B-FBAA-49AD-A1AD-4BFE2E8D0904}"/>
    <dgm:cxn modelId="{500DE3BA-4829-4E76-8F9E-8D89390A1A53}" type="presOf" srcId="{FA843060-19F0-42F2-B387-AC5594859B21}" destId="{15360ADF-3CF7-4C23-AE0D-3C5FF1D41361}" srcOrd="0" destOrd="0" presId="urn:microsoft.com/office/officeart/2005/8/layout/default"/>
    <dgm:cxn modelId="{6F497FC0-8F8D-4C36-89FE-FD468940A8FC}" srcId="{69E27BF4-9131-47C0-B5A1-7D6F613AC2DE}" destId="{FA843060-19F0-42F2-B387-AC5594859B21}" srcOrd="4" destOrd="0" parTransId="{852EB9B8-3261-4A62-97A1-C3E4945C82B7}" sibTransId="{2E524B29-C9CC-4D07-B6B9-DEBB07B15766}"/>
    <dgm:cxn modelId="{AB3038C2-A382-43AD-B5E8-34776455AAC7}" type="presOf" srcId="{F54D16E2-23FE-4663-BDA4-D10AEA688BEE}" destId="{216D7A73-043A-4AFF-B8B8-0CF69E4DB856}" srcOrd="0" destOrd="0" presId="urn:microsoft.com/office/officeart/2005/8/layout/default"/>
    <dgm:cxn modelId="{6DAE92DD-24AE-4E2D-8854-8A6E46822F7F}" srcId="{69E27BF4-9131-47C0-B5A1-7D6F613AC2DE}" destId="{260370F5-1E2F-411B-9FDC-8C741711ED03}" srcOrd="2" destOrd="0" parTransId="{62546DF1-D786-4A25-A34D-2094F7EEDCF8}" sibTransId="{A0428165-D8B6-4FAB-8433-19F82DA8DEF0}"/>
    <dgm:cxn modelId="{79ADB393-4ED3-4F04-8DC3-DD97FD19F1DD}" type="presParOf" srcId="{F629661B-9644-4F6C-8E13-B2423049120B}" destId="{DCC8BDD1-AF91-4B32-B898-1D7AD0847C78}" srcOrd="0" destOrd="0" presId="urn:microsoft.com/office/officeart/2005/8/layout/default"/>
    <dgm:cxn modelId="{0A0C62F2-136F-43FF-8F79-18B4D6DBB326}" type="presParOf" srcId="{F629661B-9644-4F6C-8E13-B2423049120B}" destId="{99AF80F8-9724-4EE8-A209-472978710CE8}" srcOrd="1" destOrd="0" presId="urn:microsoft.com/office/officeart/2005/8/layout/default"/>
    <dgm:cxn modelId="{9379C204-221D-4FF4-925A-A01665289556}" type="presParOf" srcId="{F629661B-9644-4F6C-8E13-B2423049120B}" destId="{292D2678-8737-40D5-8E2D-86B25DB15963}" srcOrd="2" destOrd="0" presId="urn:microsoft.com/office/officeart/2005/8/layout/default"/>
    <dgm:cxn modelId="{BEF63466-D44D-4E0C-869D-1E8414F647F1}" type="presParOf" srcId="{F629661B-9644-4F6C-8E13-B2423049120B}" destId="{15350917-EDDE-4355-ACE3-E7413547C832}" srcOrd="3" destOrd="0" presId="urn:microsoft.com/office/officeart/2005/8/layout/default"/>
    <dgm:cxn modelId="{1DDFE398-88E5-48A6-A923-7DDA76205A7E}" type="presParOf" srcId="{F629661B-9644-4F6C-8E13-B2423049120B}" destId="{C41AD1AD-5E0C-4BDD-AC86-D52AB36E106D}" srcOrd="4" destOrd="0" presId="urn:microsoft.com/office/officeart/2005/8/layout/default"/>
    <dgm:cxn modelId="{99ED56CA-5B3A-4DA7-B9A5-E0892EA4A52D}" type="presParOf" srcId="{F629661B-9644-4F6C-8E13-B2423049120B}" destId="{60E9E555-CD16-42B3-AB76-E3BE902E5D69}" srcOrd="5" destOrd="0" presId="urn:microsoft.com/office/officeart/2005/8/layout/default"/>
    <dgm:cxn modelId="{177CD19C-C598-4919-859F-8CAF28478E2F}" type="presParOf" srcId="{F629661B-9644-4F6C-8E13-B2423049120B}" destId="{216D7A73-043A-4AFF-B8B8-0CF69E4DB856}" srcOrd="6" destOrd="0" presId="urn:microsoft.com/office/officeart/2005/8/layout/default"/>
    <dgm:cxn modelId="{DD10361E-F0C1-448A-9B7D-89BEA99D5DB2}" type="presParOf" srcId="{F629661B-9644-4F6C-8E13-B2423049120B}" destId="{32EB4A37-F799-49CA-A1E2-B14E9880431A}" srcOrd="7" destOrd="0" presId="urn:microsoft.com/office/officeart/2005/8/layout/default"/>
    <dgm:cxn modelId="{2BB8AC07-BC80-4A8E-B6AA-F08ED3F514F5}" type="presParOf" srcId="{F629661B-9644-4F6C-8E13-B2423049120B}" destId="{15360ADF-3CF7-4C23-AE0D-3C5FF1D41361}"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253E3D6C-1640-404A-8CF5-519649A3B3B9}">
      <dgm:prSet custT="1"/>
      <dgm:spPr>
        <a:solidFill>
          <a:schemeClr val="tx1">
            <a:lumMod val="75000"/>
            <a:lumOff val="25000"/>
          </a:schemeClr>
        </a:solidFill>
      </dgm:spPr>
      <dgm:t>
        <a:bodyPr/>
        <a:lstStyle/>
        <a:p>
          <a:r>
            <a:rPr lang="en-US" sz="1800" b="1" i="0" dirty="0">
              <a:solidFill>
                <a:schemeClr val="bg2"/>
              </a:solidFill>
              <a:latin typeface="IBM Plex Sans" panose="020B0503050203000203" pitchFamily="34" charset="0"/>
            </a:rPr>
            <a:t>Confidentiality</a:t>
          </a:r>
          <a:r>
            <a:rPr lang="en-US" sz="1800" b="0" i="0" dirty="0">
              <a:solidFill>
                <a:schemeClr val="bg2"/>
              </a:solidFill>
              <a:latin typeface="IBM Plex Sans" panose="020B0503050203000203" pitchFamily="34" charset="0"/>
            </a:rPr>
            <a:t> – ensures that sensitive information are accessed only by an authorized person and kept away from those not authorized to possess them. It is implemented using security mechanisms such as usernames, passwords, access control lists (ACLs), and encryption.</a:t>
          </a:r>
          <a:endParaRPr lang="en-US" sz="1800" dirty="0">
            <a:solidFill>
              <a:schemeClr val="bg2"/>
            </a:solidFill>
            <a:latin typeface="IBM Plex Sans" panose="020B0503050203000203" pitchFamily="34" charset="0"/>
          </a:endParaRPr>
        </a:p>
      </dgm:t>
    </dgm:pt>
    <dgm:pt modelId="{B45B2FBF-37EE-4A10-BE76-964D87516FC2}" type="parTrans" cxnId="{20378D9B-47B8-44A1-9FAB-EB88A31323EA}">
      <dgm:prSet/>
      <dgm:spPr/>
      <dgm:t>
        <a:bodyPr/>
        <a:lstStyle/>
        <a:p>
          <a:endParaRPr lang="en-IN"/>
        </a:p>
      </dgm:t>
    </dgm:pt>
    <dgm:pt modelId="{1945D7AD-8A69-4A6E-855E-4793E367E93F}" type="sibTrans" cxnId="{20378D9B-47B8-44A1-9FAB-EB88A31323EA}">
      <dgm:prSet/>
      <dgm:spPr/>
      <dgm:t>
        <a:bodyPr/>
        <a:lstStyle/>
        <a:p>
          <a:endParaRPr lang="en-IN"/>
        </a:p>
      </dgm:t>
    </dgm:pt>
    <dgm:pt modelId="{07479AE1-3701-45F3-9498-585B7F6908D8}">
      <dgm:prSet phldrT="[Text]" custT="1"/>
      <dgm:spPr>
        <a:solidFill>
          <a:schemeClr val="tx1">
            <a:lumMod val="75000"/>
            <a:lumOff val="25000"/>
          </a:schemeClr>
        </a:solidFill>
      </dgm:spPr>
      <dgm:t>
        <a:bodyPr/>
        <a:lstStyle/>
        <a:p>
          <a:r>
            <a:rPr lang="en-US" sz="1800" b="1" i="0" dirty="0">
              <a:solidFill>
                <a:schemeClr val="bg2"/>
              </a:solidFill>
              <a:latin typeface="IBM Plex Sans" panose="020B0503050203000203" pitchFamily="34" charset="0"/>
            </a:rPr>
            <a:t>Integrity</a:t>
          </a:r>
          <a:r>
            <a:rPr lang="en-US" sz="1800" b="0" i="0" dirty="0">
              <a:solidFill>
                <a:schemeClr val="bg2"/>
              </a:solidFill>
              <a:latin typeface="IBM Plex Sans" panose="020B0503050203000203" pitchFamily="34" charset="0"/>
            </a:rPr>
            <a:t> – ensures that information are in a format that is true and correct to its original purposes. The receiver of the information must have the information the creator intended him to have. The information can be edited by authorized persons only and remains in its original state when at rest. Integrity is implemented using security mechanism such as data encryption and hashing.</a:t>
          </a:r>
          <a:endParaRPr lang="en-US" sz="1800" dirty="0">
            <a:solidFill>
              <a:schemeClr val="bg2"/>
            </a:solidFill>
            <a:latin typeface="IBM Plex Sans" panose="020B0503050203000203" pitchFamily="34" charset="0"/>
          </a:endParaRPr>
        </a:p>
      </dgm:t>
    </dgm:pt>
    <dgm:pt modelId="{FCC1EE6E-751E-4298-9B94-78F96175D261}" type="parTrans" cxnId="{0B4A513F-D5A0-4738-A644-E5E31ECFC8CD}">
      <dgm:prSet/>
      <dgm:spPr/>
      <dgm:t>
        <a:bodyPr/>
        <a:lstStyle/>
        <a:p>
          <a:endParaRPr lang="en-IN"/>
        </a:p>
      </dgm:t>
    </dgm:pt>
    <dgm:pt modelId="{1643A5F4-B92C-4D17-9CE2-E65BE6B619F6}" type="sibTrans" cxnId="{0B4A513F-D5A0-4738-A644-E5E31ECFC8CD}">
      <dgm:prSet/>
      <dgm:spPr/>
      <dgm:t>
        <a:bodyPr/>
        <a:lstStyle/>
        <a:p>
          <a:endParaRPr lang="en-IN"/>
        </a:p>
      </dgm:t>
    </dgm:pt>
    <dgm:pt modelId="{03C3A662-A587-4A6D-B236-06E7968A085A}">
      <dgm:prSet phldrT="[Text]" custT="1"/>
      <dgm:spPr>
        <a:solidFill>
          <a:schemeClr val="tx1">
            <a:lumMod val="75000"/>
            <a:lumOff val="25000"/>
          </a:schemeClr>
        </a:solidFill>
      </dgm:spPr>
      <dgm:t>
        <a:bodyPr/>
        <a:lstStyle/>
        <a:p>
          <a:r>
            <a:rPr lang="en-US" sz="1800" b="1" i="0" dirty="0">
              <a:solidFill>
                <a:schemeClr val="bg2"/>
              </a:solidFill>
              <a:latin typeface="IBM Plex Sans" panose="020B0503050203000203" pitchFamily="34" charset="0"/>
            </a:rPr>
            <a:t>Availability</a:t>
          </a:r>
          <a:r>
            <a:rPr lang="en-US" sz="1800" b="0" i="0" dirty="0">
              <a:solidFill>
                <a:schemeClr val="bg2"/>
              </a:solidFill>
              <a:latin typeface="IBM Plex Sans" panose="020B0503050203000203" pitchFamily="34" charset="0"/>
            </a:rPr>
            <a:t> – ensures that information and resources are available to those who need them. It is implemented using methods such as hardware maintenance, software patching, and network optimization. Processes such as redundancy, failover, RAID, and high-availability clusters are used to mitigate serious consequences when hardware issues do occur.</a:t>
          </a:r>
          <a:endParaRPr lang="en-US" sz="1800" dirty="0">
            <a:solidFill>
              <a:schemeClr val="bg2"/>
            </a:solidFill>
            <a:latin typeface="IBM Plex Sans" panose="020B0503050203000203" pitchFamily="34" charset="0"/>
          </a:endParaRPr>
        </a:p>
      </dgm:t>
    </dgm:pt>
    <dgm:pt modelId="{2C1DE583-4667-4000-B03B-4FC93BD1EE2E}" type="parTrans" cxnId="{64868DD2-5BC2-40F6-9AA9-59419E376A6B}">
      <dgm:prSet/>
      <dgm:spPr/>
      <dgm:t>
        <a:bodyPr/>
        <a:lstStyle/>
        <a:p>
          <a:endParaRPr lang="en-IN"/>
        </a:p>
      </dgm:t>
    </dgm:pt>
    <dgm:pt modelId="{E2D90F85-5D57-4F68-8979-CA8673B9E061}" type="sibTrans" cxnId="{64868DD2-5BC2-40F6-9AA9-59419E376A6B}">
      <dgm:prSet/>
      <dgm:spPr/>
      <dgm:t>
        <a:bodyPr/>
        <a:lstStyle/>
        <a:p>
          <a:endParaRPr lang="en-IN"/>
        </a:p>
      </dgm:t>
    </dgm:pt>
    <dgm:pt modelId="{F629661B-9644-4F6C-8E13-B2423049120B}" type="pres">
      <dgm:prSet presAssocID="{69E27BF4-9131-47C0-B5A1-7D6F613AC2DE}" presName="diagram" presStyleCnt="0">
        <dgm:presLayoutVars>
          <dgm:dir/>
          <dgm:resizeHandles val="exact"/>
        </dgm:presLayoutVars>
      </dgm:prSet>
      <dgm:spPr/>
    </dgm:pt>
    <dgm:pt modelId="{555B4383-DD04-45EA-8D0F-06EC757B5945}" type="pres">
      <dgm:prSet presAssocID="{253E3D6C-1640-404A-8CF5-519649A3B3B9}" presName="node" presStyleLbl="node1" presStyleIdx="0" presStyleCnt="3" custScaleX="136114" custScaleY="285981">
        <dgm:presLayoutVars>
          <dgm:bulletEnabled val="1"/>
        </dgm:presLayoutVars>
      </dgm:prSet>
      <dgm:spPr/>
    </dgm:pt>
    <dgm:pt modelId="{2CCBC30E-4479-4266-9ED4-90A7EAC6FAAF}" type="pres">
      <dgm:prSet presAssocID="{1945D7AD-8A69-4A6E-855E-4793E367E93F}" presName="sibTrans" presStyleCnt="0"/>
      <dgm:spPr/>
    </dgm:pt>
    <dgm:pt modelId="{4B71E1C1-CAF4-4449-9C87-4D8D0B4225EE}" type="pres">
      <dgm:prSet presAssocID="{07479AE1-3701-45F3-9498-585B7F6908D8}" presName="node" presStyleLbl="node1" presStyleIdx="1" presStyleCnt="3" custScaleX="151924" custScaleY="285842" custLinFactNeighborX="7795" custLinFactNeighborY="982">
        <dgm:presLayoutVars>
          <dgm:bulletEnabled val="1"/>
        </dgm:presLayoutVars>
      </dgm:prSet>
      <dgm:spPr/>
    </dgm:pt>
    <dgm:pt modelId="{255DBE5D-09F4-43EE-9D7E-0537F8D41503}" type="pres">
      <dgm:prSet presAssocID="{1643A5F4-B92C-4D17-9CE2-E65BE6B619F6}" presName="sibTrans" presStyleCnt="0"/>
      <dgm:spPr/>
    </dgm:pt>
    <dgm:pt modelId="{5DBA8695-2275-4446-A85F-FCE8C9721206}" type="pres">
      <dgm:prSet presAssocID="{03C3A662-A587-4A6D-B236-06E7968A085A}" presName="node" presStyleLbl="node1" presStyleIdx="2" presStyleCnt="3" custScaleX="236876" custScaleY="181392" custLinFactNeighborX="438" custLinFactNeighborY="-4035">
        <dgm:presLayoutVars>
          <dgm:bulletEnabled val="1"/>
        </dgm:presLayoutVars>
      </dgm:prSet>
      <dgm:spPr/>
    </dgm:pt>
  </dgm:ptLst>
  <dgm:cxnLst>
    <dgm:cxn modelId="{32855302-98DD-48DA-8F28-920EC950EBE3}" type="presOf" srcId="{07479AE1-3701-45F3-9498-585B7F6908D8}" destId="{4B71E1C1-CAF4-4449-9C87-4D8D0B4225EE}" srcOrd="0" destOrd="0" presId="urn:microsoft.com/office/officeart/2005/8/layout/default"/>
    <dgm:cxn modelId="{F384D609-3F89-4D2E-ADAC-69A0C2DB6C2F}" type="presOf" srcId="{03C3A662-A587-4A6D-B236-06E7968A085A}" destId="{5DBA8695-2275-4446-A85F-FCE8C9721206}" srcOrd="0" destOrd="0" presId="urn:microsoft.com/office/officeart/2005/8/layout/default"/>
    <dgm:cxn modelId="{0B4A513F-D5A0-4738-A644-E5E31ECFC8CD}" srcId="{69E27BF4-9131-47C0-B5A1-7D6F613AC2DE}" destId="{07479AE1-3701-45F3-9498-585B7F6908D8}" srcOrd="1" destOrd="0" parTransId="{FCC1EE6E-751E-4298-9B94-78F96175D261}" sibTransId="{1643A5F4-B92C-4D17-9CE2-E65BE6B619F6}"/>
    <dgm:cxn modelId="{6BF38846-0761-43B2-B60D-39ECCB11AE9D}" type="presOf" srcId="{253E3D6C-1640-404A-8CF5-519649A3B3B9}" destId="{555B4383-DD04-45EA-8D0F-06EC757B5945}" srcOrd="0" destOrd="0" presId="urn:microsoft.com/office/officeart/2005/8/layout/default"/>
    <dgm:cxn modelId="{145DD052-FC94-439A-9128-107DBD689A1D}" type="presOf" srcId="{69E27BF4-9131-47C0-B5A1-7D6F613AC2DE}" destId="{F629661B-9644-4F6C-8E13-B2423049120B}" srcOrd="0" destOrd="0" presId="urn:microsoft.com/office/officeart/2005/8/layout/default"/>
    <dgm:cxn modelId="{20378D9B-47B8-44A1-9FAB-EB88A31323EA}" srcId="{69E27BF4-9131-47C0-B5A1-7D6F613AC2DE}" destId="{253E3D6C-1640-404A-8CF5-519649A3B3B9}" srcOrd="0" destOrd="0" parTransId="{B45B2FBF-37EE-4A10-BE76-964D87516FC2}" sibTransId="{1945D7AD-8A69-4A6E-855E-4793E367E93F}"/>
    <dgm:cxn modelId="{64868DD2-5BC2-40F6-9AA9-59419E376A6B}" srcId="{69E27BF4-9131-47C0-B5A1-7D6F613AC2DE}" destId="{03C3A662-A587-4A6D-B236-06E7968A085A}" srcOrd="2" destOrd="0" parTransId="{2C1DE583-4667-4000-B03B-4FC93BD1EE2E}" sibTransId="{E2D90F85-5D57-4F68-8979-CA8673B9E061}"/>
    <dgm:cxn modelId="{78E70525-448E-4360-83F1-24C0C1C3745A}" type="presParOf" srcId="{F629661B-9644-4F6C-8E13-B2423049120B}" destId="{555B4383-DD04-45EA-8D0F-06EC757B5945}" srcOrd="0" destOrd="0" presId="urn:microsoft.com/office/officeart/2005/8/layout/default"/>
    <dgm:cxn modelId="{F519A1E3-40FB-48A6-922D-FFF0AF284F5B}" type="presParOf" srcId="{F629661B-9644-4F6C-8E13-B2423049120B}" destId="{2CCBC30E-4479-4266-9ED4-90A7EAC6FAAF}" srcOrd="1" destOrd="0" presId="urn:microsoft.com/office/officeart/2005/8/layout/default"/>
    <dgm:cxn modelId="{4D49E2A8-7067-4AB3-8F9D-C67C8D68B8B2}" type="presParOf" srcId="{F629661B-9644-4F6C-8E13-B2423049120B}" destId="{4B71E1C1-CAF4-4449-9C87-4D8D0B4225EE}" srcOrd="2" destOrd="0" presId="urn:microsoft.com/office/officeart/2005/8/layout/default"/>
    <dgm:cxn modelId="{BE4FF149-43BE-4547-AA9E-9926A528A573}" type="presParOf" srcId="{F629661B-9644-4F6C-8E13-B2423049120B}" destId="{255DBE5D-09F4-43EE-9D7E-0537F8D41503}" srcOrd="3" destOrd="0" presId="urn:microsoft.com/office/officeart/2005/8/layout/default"/>
    <dgm:cxn modelId="{A819C0A0-8AC5-4EA5-8A27-120F727A5B09}" type="presParOf" srcId="{F629661B-9644-4F6C-8E13-B2423049120B}" destId="{5DBA8695-2275-4446-A85F-FCE8C9721206}"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EDAC50-2AA7-4D82-9AE7-F3B18EFAA022}" type="doc">
      <dgm:prSet loTypeId="urn:microsoft.com/office/officeart/2005/8/layout/pyramid2" loCatId="list" qsTypeId="urn:microsoft.com/office/officeart/2005/8/quickstyle/simple1" qsCatId="simple" csTypeId="urn:microsoft.com/office/officeart/2005/8/colors/accent3_2" csCatId="accent3" phldr="1"/>
      <dgm:spPr/>
    </dgm:pt>
    <dgm:pt modelId="{74E59172-039E-4CA0-ACF0-311E2132D3A6}">
      <dgm:prSet phldrT="[Text]" custT="1"/>
      <dgm:spPr>
        <a:xfrm>
          <a:off x="3350101" y="1264400"/>
          <a:ext cx="3160288" cy="691313"/>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gm:spPr>
      <dgm:t>
        <a:bodyPr/>
        <a:lstStyle/>
        <a:p>
          <a:pPr algn="l">
            <a:buNone/>
          </a:pPr>
          <a:r>
            <a:rPr lang="en-IN" sz="2400" b="1" dirty="0">
              <a:solidFill>
                <a:sysClr val="windowText" lastClr="000000">
                  <a:hueOff val="0"/>
                  <a:satOff val="0"/>
                  <a:lumOff val="0"/>
                  <a:alphaOff val="0"/>
                </a:sysClr>
              </a:solidFill>
              <a:latin typeface="IBM Plex Sans" panose="020B0503050203000203" pitchFamily="34" charset="0"/>
              <a:ea typeface="+mn-ea"/>
              <a:cs typeface="+mn-cs"/>
            </a:rPr>
            <a:t>Restricted </a:t>
          </a:r>
          <a:r>
            <a:rPr lang="en-IN" sz="1400" b="1" dirty="0">
              <a:solidFill>
                <a:sysClr val="windowText" lastClr="000000">
                  <a:hueOff val="0"/>
                  <a:satOff val="0"/>
                  <a:lumOff val="0"/>
                  <a:alphaOff val="0"/>
                </a:sysClr>
              </a:solidFill>
              <a:latin typeface="IBM Plex Sans" panose="020B0503050203000203" pitchFamily="34" charset="0"/>
              <a:ea typeface="+mn-ea"/>
              <a:cs typeface="+mn-cs"/>
            </a:rPr>
            <a:t>{PII,Health Records, Investigation Data}</a:t>
          </a:r>
        </a:p>
      </dgm:t>
    </dgm:pt>
    <dgm:pt modelId="{F1525774-2079-400B-A327-7329AA33B842}" type="parTrans" cxnId="{128BC5FD-3E7E-4823-B101-448AE89C9980}">
      <dgm:prSet/>
      <dgm:spPr/>
      <dgm:t>
        <a:bodyPr/>
        <a:lstStyle/>
        <a:p>
          <a:pPr algn="l"/>
          <a:endParaRPr lang="en-IN" sz="1200" b="1"/>
        </a:p>
      </dgm:t>
    </dgm:pt>
    <dgm:pt modelId="{EFE70EEB-F11C-4CAD-8314-E7F5118EBDAF}" type="sibTrans" cxnId="{128BC5FD-3E7E-4823-B101-448AE89C9980}">
      <dgm:prSet/>
      <dgm:spPr/>
      <dgm:t>
        <a:bodyPr/>
        <a:lstStyle/>
        <a:p>
          <a:pPr algn="l"/>
          <a:endParaRPr lang="en-IN" sz="1200" b="1"/>
        </a:p>
      </dgm:t>
    </dgm:pt>
    <dgm:pt modelId="{085A2FA5-1CB8-4494-9AEF-F48D3F36B5BA}">
      <dgm:prSet phldrT="[Text]" custT="1"/>
      <dgm:spPr>
        <a:xfrm>
          <a:off x="3350101" y="2819855"/>
          <a:ext cx="3160288" cy="691313"/>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gm:spPr>
      <dgm:t>
        <a:bodyPr/>
        <a:lstStyle/>
        <a:p>
          <a:pPr algn="l">
            <a:buNone/>
          </a:pPr>
          <a:r>
            <a:rPr lang="en-IN" sz="2400" b="1" dirty="0">
              <a:solidFill>
                <a:sysClr val="windowText" lastClr="000000">
                  <a:hueOff val="0"/>
                  <a:satOff val="0"/>
                  <a:lumOff val="0"/>
                  <a:alphaOff val="0"/>
                </a:sysClr>
              </a:solidFill>
              <a:latin typeface="IBM Plex Sans" panose="020B0503050203000203" pitchFamily="34" charset="0"/>
              <a:ea typeface="+mn-ea"/>
              <a:cs typeface="+mn-cs"/>
            </a:rPr>
            <a:t>Internal </a:t>
          </a:r>
          <a:r>
            <a:rPr lang="en-IN" sz="1400" b="1" dirty="0">
              <a:solidFill>
                <a:sysClr val="windowText" lastClr="000000">
                  <a:hueOff val="0"/>
                  <a:satOff val="0"/>
                  <a:lumOff val="0"/>
                  <a:alphaOff val="0"/>
                </a:sysClr>
              </a:solidFill>
              <a:latin typeface="IBM Plex Sans" panose="020B0503050203000203" pitchFamily="34" charset="0"/>
              <a:ea typeface="+mn-ea"/>
              <a:cs typeface="+mn-cs"/>
            </a:rPr>
            <a:t>{Non Sensitive, internal to organization}</a:t>
          </a:r>
        </a:p>
      </dgm:t>
    </dgm:pt>
    <dgm:pt modelId="{29072398-780F-49E5-B327-7E28A414BA03}" type="parTrans" cxnId="{56D0DDDA-BEB7-48F7-95FC-F9115BE1CBD6}">
      <dgm:prSet/>
      <dgm:spPr/>
      <dgm:t>
        <a:bodyPr/>
        <a:lstStyle/>
        <a:p>
          <a:pPr algn="l"/>
          <a:endParaRPr lang="en-IN" sz="1200" b="1"/>
        </a:p>
      </dgm:t>
    </dgm:pt>
    <dgm:pt modelId="{F07B8373-3BCB-45E4-8270-8CA91BB5DB02}" type="sibTrans" cxnId="{56D0DDDA-BEB7-48F7-95FC-F9115BE1CBD6}">
      <dgm:prSet/>
      <dgm:spPr/>
      <dgm:t>
        <a:bodyPr/>
        <a:lstStyle/>
        <a:p>
          <a:pPr algn="l"/>
          <a:endParaRPr lang="en-IN" sz="1200" b="1"/>
        </a:p>
      </dgm:t>
    </dgm:pt>
    <dgm:pt modelId="{5E1658E2-44B4-4045-B05B-A6158B15D25C}">
      <dgm:prSet phldrT="[Text]" custT="1"/>
      <dgm:spPr>
        <a:xfrm>
          <a:off x="3350101" y="3597582"/>
          <a:ext cx="3160288" cy="691313"/>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gm:spPr>
      <dgm:t>
        <a:bodyPr/>
        <a:lstStyle/>
        <a:p>
          <a:pPr algn="l">
            <a:buNone/>
          </a:pPr>
          <a:r>
            <a:rPr lang="en-IN" sz="2400" b="1" dirty="0">
              <a:solidFill>
                <a:sysClr val="windowText" lastClr="000000">
                  <a:hueOff val="0"/>
                  <a:satOff val="0"/>
                  <a:lumOff val="0"/>
                  <a:alphaOff val="0"/>
                </a:sysClr>
              </a:solidFill>
              <a:latin typeface="IBM Plex Sans" panose="020B0503050203000203" pitchFamily="34" charset="0"/>
              <a:ea typeface="+mn-ea"/>
              <a:cs typeface="+mn-cs"/>
            </a:rPr>
            <a:t>Public </a:t>
          </a:r>
          <a:r>
            <a:rPr lang="en-IN" sz="1400" b="1" dirty="0">
              <a:solidFill>
                <a:sysClr val="windowText" lastClr="000000">
                  <a:hueOff val="0"/>
                  <a:satOff val="0"/>
                  <a:lumOff val="0"/>
                  <a:alphaOff val="0"/>
                </a:sysClr>
              </a:solidFill>
              <a:latin typeface="IBM Plex Sans" panose="020B0503050203000203" pitchFamily="34" charset="0"/>
              <a:ea typeface="+mn-ea"/>
              <a:cs typeface="+mn-cs"/>
            </a:rPr>
            <a:t>{Unrestricted Access}</a:t>
          </a:r>
        </a:p>
      </dgm:t>
    </dgm:pt>
    <dgm:pt modelId="{72AC64D7-4A52-4E55-B145-AE7AD8256D33}" type="parTrans" cxnId="{585601CA-34FF-47FE-B2F3-56774EE158AE}">
      <dgm:prSet/>
      <dgm:spPr/>
      <dgm:t>
        <a:bodyPr/>
        <a:lstStyle/>
        <a:p>
          <a:pPr algn="l"/>
          <a:endParaRPr lang="en-IN" sz="1200" b="1"/>
        </a:p>
      </dgm:t>
    </dgm:pt>
    <dgm:pt modelId="{63180742-67DE-451D-8E21-95EA661FC718}" type="sibTrans" cxnId="{585601CA-34FF-47FE-B2F3-56774EE158AE}">
      <dgm:prSet/>
      <dgm:spPr/>
      <dgm:t>
        <a:bodyPr/>
        <a:lstStyle/>
        <a:p>
          <a:pPr algn="l"/>
          <a:endParaRPr lang="en-IN" sz="1200" b="1"/>
        </a:p>
      </dgm:t>
    </dgm:pt>
    <dgm:pt modelId="{65F03208-6AC4-4ADF-AF88-D357509A2C3C}">
      <dgm:prSet phldrT="[Text]" custT="1"/>
      <dgm:spPr>
        <a:xfrm>
          <a:off x="3350101" y="2042127"/>
          <a:ext cx="3160288" cy="691313"/>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gm:spPr>
      <dgm:t>
        <a:bodyPr/>
        <a:lstStyle/>
        <a:p>
          <a:pPr algn="l">
            <a:buNone/>
          </a:pPr>
          <a:r>
            <a:rPr lang="en-IN" sz="2400" b="1" dirty="0">
              <a:solidFill>
                <a:sysClr val="windowText" lastClr="000000">
                  <a:hueOff val="0"/>
                  <a:satOff val="0"/>
                  <a:lumOff val="0"/>
                  <a:alphaOff val="0"/>
                </a:sysClr>
              </a:solidFill>
              <a:latin typeface="IBM Plex Sans" panose="020B0503050203000203" pitchFamily="34" charset="0"/>
              <a:ea typeface="+mn-ea"/>
              <a:cs typeface="+mn-cs"/>
            </a:rPr>
            <a:t>Confidential </a:t>
          </a:r>
          <a:r>
            <a:rPr lang="en-IN" sz="1400" b="1" dirty="0">
              <a:solidFill>
                <a:sysClr val="windowText" lastClr="000000">
                  <a:hueOff val="0"/>
                  <a:satOff val="0"/>
                  <a:lumOff val="0"/>
                  <a:alphaOff val="0"/>
                </a:sysClr>
              </a:solidFill>
              <a:latin typeface="IBM Plex Sans" panose="020B0503050203000203" pitchFamily="34" charset="0"/>
              <a:ea typeface="+mn-ea"/>
              <a:cs typeface="+mn-cs"/>
            </a:rPr>
            <a:t>{Access Controlled}</a:t>
          </a:r>
        </a:p>
      </dgm:t>
    </dgm:pt>
    <dgm:pt modelId="{7685610D-DB46-4C24-9674-F3EC8B789FEA}" type="parTrans" cxnId="{B73A00F7-2F34-4C06-98AB-7CA85A646ACB}">
      <dgm:prSet/>
      <dgm:spPr/>
      <dgm:t>
        <a:bodyPr/>
        <a:lstStyle/>
        <a:p>
          <a:pPr algn="l"/>
          <a:endParaRPr lang="en-IN" sz="1200" b="1"/>
        </a:p>
      </dgm:t>
    </dgm:pt>
    <dgm:pt modelId="{5FC6A8C5-595F-4069-BA21-6A354A2AC8EE}" type="sibTrans" cxnId="{B73A00F7-2F34-4C06-98AB-7CA85A646ACB}">
      <dgm:prSet/>
      <dgm:spPr/>
      <dgm:t>
        <a:bodyPr/>
        <a:lstStyle/>
        <a:p>
          <a:pPr algn="l"/>
          <a:endParaRPr lang="en-IN" sz="1200" b="1"/>
        </a:p>
      </dgm:t>
    </dgm:pt>
    <dgm:pt modelId="{5E408E30-CA9A-446F-B5B3-130FAA6C18AF}">
      <dgm:prSet phldrT="[Text]" custT="1"/>
      <dgm:spPr>
        <a:xfrm>
          <a:off x="3350101" y="486673"/>
          <a:ext cx="3160288" cy="691313"/>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gm:spPr>
      <dgm:t>
        <a:bodyPr/>
        <a:lstStyle/>
        <a:p>
          <a:pPr algn="l">
            <a:buNone/>
          </a:pPr>
          <a:r>
            <a:rPr lang="en-IN" sz="2400" b="1" dirty="0">
              <a:solidFill>
                <a:sysClr val="windowText" lastClr="000000">
                  <a:hueOff val="0"/>
                  <a:satOff val="0"/>
                  <a:lumOff val="0"/>
                  <a:alphaOff val="0"/>
                </a:sysClr>
              </a:solidFill>
              <a:latin typeface="IBM Plex Sans" panose="020B0503050203000203" pitchFamily="34" charset="0"/>
              <a:ea typeface="+mn-ea"/>
              <a:cs typeface="+mn-cs"/>
            </a:rPr>
            <a:t>Secret </a:t>
          </a:r>
          <a:r>
            <a:rPr lang="en-IN" sz="1400" b="1" dirty="0">
              <a:solidFill>
                <a:sysClr val="windowText" lastClr="000000">
                  <a:hueOff val="0"/>
                  <a:satOff val="0"/>
                  <a:lumOff val="0"/>
                  <a:alphaOff val="0"/>
                </a:sysClr>
              </a:solidFill>
              <a:latin typeface="IBM Plex Sans" panose="020B0503050203000203" pitchFamily="34" charset="0"/>
              <a:ea typeface="+mn-ea"/>
              <a:cs typeface="+mn-cs"/>
            </a:rPr>
            <a:t>{Isolated Access Controls}</a:t>
          </a:r>
        </a:p>
      </dgm:t>
    </dgm:pt>
    <dgm:pt modelId="{C6CA0517-360E-4B78-A534-94E7A644AC1D}" type="parTrans" cxnId="{F09D2FC1-14D1-440D-93F1-026707DC4C0D}">
      <dgm:prSet/>
      <dgm:spPr/>
      <dgm:t>
        <a:bodyPr/>
        <a:lstStyle/>
        <a:p>
          <a:pPr algn="l"/>
          <a:endParaRPr lang="en-IN" sz="1200" b="1"/>
        </a:p>
      </dgm:t>
    </dgm:pt>
    <dgm:pt modelId="{D54EC0B7-2732-406B-99DE-E6D02032BFB2}" type="sibTrans" cxnId="{F09D2FC1-14D1-440D-93F1-026707DC4C0D}">
      <dgm:prSet/>
      <dgm:spPr/>
      <dgm:t>
        <a:bodyPr/>
        <a:lstStyle/>
        <a:p>
          <a:pPr algn="l"/>
          <a:endParaRPr lang="en-IN" sz="1200" b="1"/>
        </a:p>
      </dgm:t>
    </dgm:pt>
    <dgm:pt modelId="{DB9913A1-4652-45B2-98E1-626B00DDEDFB}" type="pres">
      <dgm:prSet presAssocID="{AFEDAC50-2AA7-4D82-9AE7-F3B18EFAA022}" presName="compositeShape" presStyleCnt="0">
        <dgm:presLayoutVars>
          <dgm:dir/>
          <dgm:resizeHandles/>
        </dgm:presLayoutVars>
      </dgm:prSet>
      <dgm:spPr/>
    </dgm:pt>
    <dgm:pt modelId="{734275C2-3E68-47AC-BBA9-3F6CEC0A95B1}" type="pres">
      <dgm:prSet presAssocID="{AFEDAC50-2AA7-4D82-9AE7-F3B18EFAA022}" presName="pyramid" presStyleLbl="node1" presStyleIdx="0" presStyleCnt="1" custLinFactNeighborX="4310" custLinFactNeighborY="-1524"/>
      <dgm:spPr>
        <a:xfrm>
          <a:off x="1128661" y="0"/>
          <a:ext cx="4861983" cy="4861983"/>
        </a:xfrm>
        <a:prstGeom prst="triangle">
          <a:avLst/>
        </a:prstGeom>
        <a:solidFill>
          <a:schemeClr val="accent2">
            <a:lumMod val="20000"/>
            <a:lumOff val="80000"/>
          </a:schemeClr>
        </a:solidFill>
        <a:ln w="12700" cap="flat" cmpd="sng" algn="ctr">
          <a:solidFill>
            <a:sysClr val="window" lastClr="FFFFFF">
              <a:hueOff val="0"/>
              <a:satOff val="0"/>
              <a:lumOff val="0"/>
              <a:alphaOff val="0"/>
            </a:sysClr>
          </a:solidFill>
          <a:prstDash val="solid"/>
          <a:miter lim="800000"/>
        </a:ln>
        <a:effectLst/>
      </dgm:spPr>
    </dgm:pt>
    <dgm:pt modelId="{09D9AB87-CD13-4106-BB7D-5A1B85807A54}" type="pres">
      <dgm:prSet presAssocID="{AFEDAC50-2AA7-4D82-9AE7-F3B18EFAA022}" presName="theList" presStyleCnt="0"/>
      <dgm:spPr/>
    </dgm:pt>
    <dgm:pt modelId="{A237ECBD-4C85-4205-B06E-CB9D01706736}" type="pres">
      <dgm:prSet presAssocID="{5E408E30-CA9A-446F-B5B3-130FAA6C18AF}" presName="aNode" presStyleLbl="fgAcc1" presStyleIdx="0" presStyleCnt="5">
        <dgm:presLayoutVars>
          <dgm:bulletEnabled val="1"/>
        </dgm:presLayoutVars>
      </dgm:prSet>
      <dgm:spPr/>
    </dgm:pt>
    <dgm:pt modelId="{7CDD9BBA-7AD1-4D4C-A905-61FE684A1B16}" type="pres">
      <dgm:prSet presAssocID="{5E408E30-CA9A-446F-B5B3-130FAA6C18AF}" presName="aSpace" presStyleCnt="0"/>
      <dgm:spPr/>
    </dgm:pt>
    <dgm:pt modelId="{947D1520-6946-4030-A645-E8105A6E4216}" type="pres">
      <dgm:prSet presAssocID="{74E59172-039E-4CA0-ACF0-311E2132D3A6}" presName="aNode" presStyleLbl="fgAcc1" presStyleIdx="1" presStyleCnt="5">
        <dgm:presLayoutVars>
          <dgm:bulletEnabled val="1"/>
        </dgm:presLayoutVars>
      </dgm:prSet>
      <dgm:spPr/>
    </dgm:pt>
    <dgm:pt modelId="{F74B0726-87F4-4D19-8B13-24294A3AFD9B}" type="pres">
      <dgm:prSet presAssocID="{74E59172-039E-4CA0-ACF0-311E2132D3A6}" presName="aSpace" presStyleCnt="0"/>
      <dgm:spPr/>
    </dgm:pt>
    <dgm:pt modelId="{5965C125-EF74-46D2-9489-0B6F478922B4}" type="pres">
      <dgm:prSet presAssocID="{65F03208-6AC4-4ADF-AF88-D357509A2C3C}" presName="aNode" presStyleLbl="fgAcc1" presStyleIdx="2" presStyleCnt="5">
        <dgm:presLayoutVars>
          <dgm:bulletEnabled val="1"/>
        </dgm:presLayoutVars>
      </dgm:prSet>
      <dgm:spPr/>
    </dgm:pt>
    <dgm:pt modelId="{B9C5B3AD-3CCD-4260-B13F-1E7CBBB4284E}" type="pres">
      <dgm:prSet presAssocID="{65F03208-6AC4-4ADF-AF88-D357509A2C3C}" presName="aSpace" presStyleCnt="0"/>
      <dgm:spPr/>
    </dgm:pt>
    <dgm:pt modelId="{50881DC4-CF8A-443F-9EB9-57485662CD16}" type="pres">
      <dgm:prSet presAssocID="{085A2FA5-1CB8-4494-9AEF-F48D3F36B5BA}" presName="aNode" presStyleLbl="fgAcc1" presStyleIdx="3" presStyleCnt="5">
        <dgm:presLayoutVars>
          <dgm:bulletEnabled val="1"/>
        </dgm:presLayoutVars>
      </dgm:prSet>
      <dgm:spPr/>
    </dgm:pt>
    <dgm:pt modelId="{3DA61EEA-A941-4EC1-AB11-99174EEC9736}" type="pres">
      <dgm:prSet presAssocID="{085A2FA5-1CB8-4494-9AEF-F48D3F36B5BA}" presName="aSpace" presStyleCnt="0"/>
      <dgm:spPr/>
    </dgm:pt>
    <dgm:pt modelId="{BF38CF08-B2E5-41FC-BFB0-F475B01C083F}" type="pres">
      <dgm:prSet presAssocID="{5E1658E2-44B4-4045-B05B-A6158B15D25C}" presName="aNode" presStyleLbl="fgAcc1" presStyleIdx="4" presStyleCnt="5">
        <dgm:presLayoutVars>
          <dgm:bulletEnabled val="1"/>
        </dgm:presLayoutVars>
      </dgm:prSet>
      <dgm:spPr/>
    </dgm:pt>
    <dgm:pt modelId="{3B3A36CD-8FB5-4A80-8521-7FA2760F8AA3}" type="pres">
      <dgm:prSet presAssocID="{5E1658E2-44B4-4045-B05B-A6158B15D25C}" presName="aSpace" presStyleCnt="0"/>
      <dgm:spPr/>
    </dgm:pt>
  </dgm:ptLst>
  <dgm:cxnLst>
    <dgm:cxn modelId="{099FCC1A-FF50-4D81-BB8C-9EC5D115810F}" type="presOf" srcId="{5E1658E2-44B4-4045-B05B-A6158B15D25C}" destId="{BF38CF08-B2E5-41FC-BFB0-F475B01C083F}" srcOrd="0" destOrd="0" presId="urn:microsoft.com/office/officeart/2005/8/layout/pyramid2"/>
    <dgm:cxn modelId="{86437171-C851-4BA5-B21A-77871D021097}" type="presOf" srcId="{AFEDAC50-2AA7-4D82-9AE7-F3B18EFAA022}" destId="{DB9913A1-4652-45B2-98E1-626B00DDEDFB}" srcOrd="0" destOrd="0" presId="urn:microsoft.com/office/officeart/2005/8/layout/pyramid2"/>
    <dgm:cxn modelId="{41AC7898-8975-4879-8CAD-AFF377EAECD0}" type="presOf" srcId="{5E408E30-CA9A-446F-B5B3-130FAA6C18AF}" destId="{A237ECBD-4C85-4205-B06E-CB9D01706736}" srcOrd="0" destOrd="0" presId="urn:microsoft.com/office/officeart/2005/8/layout/pyramid2"/>
    <dgm:cxn modelId="{FB6F3CAE-72F1-4D60-BAB7-8DDF18FF976C}" type="presOf" srcId="{085A2FA5-1CB8-4494-9AEF-F48D3F36B5BA}" destId="{50881DC4-CF8A-443F-9EB9-57485662CD16}" srcOrd="0" destOrd="0" presId="urn:microsoft.com/office/officeart/2005/8/layout/pyramid2"/>
    <dgm:cxn modelId="{F09D2FC1-14D1-440D-93F1-026707DC4C0D}" srcId="{AFEDAC50-2AA7-4D82-9AE7-F3B18EFAA022}" destId="{5E408E30-CA9A-446F-B5B3-130FAA6C18AF}" srcOrd="0" destOrd="0" parTransId="{C6CA0517-360E-4B78-A534-94E7A644AC1D}" sibTransId="{D54EC0B7-2732-406B-99DE-E6D02032BFB2}"/>
    <dgm:cxn modelId="{C5856AC5-2AEC-41A9-A535-0AC0DC159FC7}" type="presOf" srcId="{65F03208-6AC4-4ADF-AF88-D357509A2C3C}" destId="{5965C125-EF74-46D2-9489-0B6F478922B4}" srcOrd="0" destOrd="0" presId="urn:microsoft.com/office/officeart/2005/8/layout/pyramid2"/>
    <dgm:cxn modelId="{585601CA-34FF-47FE-B2F3-56774EE158AE}" srcId="{AFEDAC50-2AA7-4D82-9AE7-F3B18EFAA022}" destId="{5E1658E2-44B4-4045-B05B-A6158B15D25C}" srcOrd="4" destOrd="0" parTransId="{72AC64D7-4A52-4E55-B145-AE7AD8256D33}" sibTransId="{63180742-67DE-451D-8E21-95EA661FC718}"/>
    <dgm:cxn modelId="{6AD394D0-5F69-44BA-A311-933D930695AE}" type="presOf" srcId="{74E59172-039E-4CA0-ACF0-311E2132D3A6}" destId="{947D1520-6946-4030-A645-E8105A6E4216}" srcOrd="0" destOrd="0" presId="urn:microsoft.com/office/officeart/2005/8/layout/pyramid2"/>
    <dgm:cxn modelId="{56D0DDDA-BEB7-48F7-95FC-F9115BE1CBD6}" srcId="{AFEDAC50-2AA7-4D82-9AE7-F3B18EFAA022}" destId="{085A2FA5-1CB8-4494-9AEF-F48D3F36B5BA}" srcOrd="3" destOrd="0" parTransId="{29072398-780F-49E5-B327-7E28A414BA03}" sibTransId="{F07B8373-3BCB-45E4-8270-8CA91BB5DB02}"/>
    <dgm:cxn modelId="{B73A00F7-2F34-4C06-98AB-7CA85A646ACB}" srcId="{AFEDAC50-2AA7-4D82-9AE7-F3B18EFAA022}" destId="{65F03208-6AC4-4ADF-AF88-D357509A2C3C}" srcOrd="2" destOrd="0" parTransId="{7685610D-DB46-4C24-9674-F3EC8B789FEA}" sibTransId="{5FC6A8C5-595F-4069-BA21-6A354A2AC8EE}"/>
    <dgm:cxn modelId="{128BC5FD-3E7E-4823-B101-448AE89C9980}" srcId="{AFEDAC50-2AA7-4D82-9AE7-F3B18EFAA022}" destId="{74E59172-039E-4CA0-ACF0-311E2132D3A6}" srcOrd="1" destOrd="0" parTransId="{F1525774-2079-400B-A327-7329AA33B842}" sibTransId="{EFE70EEB-F11C-4CAD-8314-E7F5118EBDAF}"/>
    <dgm:cxn modelId="{51885876-3A38-41ED-874C-01830503FE4A}" type="presParOf" srcId="{DB9913A1-4652-45B2-98E1-626B00DDEDFB}" destId="{734275C2-3E68-47AC-BBA9-3F6CEC0A95B1}" srcOrd="0" destOrd="0" presId="urn:microsoft.com/office/officeart/2005/8/layout/pyramid2"/>
    <dgm:cxn modelId="{A0D1E2D0-3717-4CB5-A2B0-6C25D6007F73}" type="presParOf" srcId="{DB9913A1-4652-45B2-98E1-626B00DDEDFB}" destId="{09D9AB87-CD13-4106-BB7D-5A1B85807A54}" srcOrd="1" destOrd="0" presId="urn:microsoft.com/office/officeart/2005/8/layout/pyramid2"/>
    <dgm:cxn modelId="{D6B8C548-F9DD-491D-B312-A8E38B2521E0}" type="presParOf" srcId="{09D9AB87-CD13-4106-BB7D-5A1B85807A54}" destId="{A237ECBD-4C85-4205-B06E-CB9D01706736}" srcOrd="0" destOrd="0" presId="urn:microsoft.com/office/officeart/2005/8/layout/pyramid2"/>
    <dgm:cxn modelId="{E7329A1B-A17C-472E-AACF-856D5B3071CB}" type="presParOf" srcId="{09D9AB87-CD13-4106-BB7D-5A1B85807A54}" destId="{7CDD9BBA-7AD1-4D4C-A905-61FE684A1B16}" srcOrd="1" destOrd="0" presId="urn:microsoft.com/office/officeart/2005/8/layout/pyramid2"/>
    <dgm:cxn modelId="{EC2127F6-FDCF-44CF-B89E-CE7C25EAB156}" type="presParOf" srcId="{09D9AB87-CD13-4106-BB7D-5A1B85807A54}" destId="{947D1520-6946-4030-A645-E8105A6E4216}" srcOrd="2" destOrd="0" presId="urn:microsoft.com/office/officeart/2005/8/layout/pyramid2"/>
    <dgm:cxn modelId="{08230EA5-C1DA-48AE-A052-6A0F9067331A}" type="presParOf" srcId="{09D9AB87-CD13-4106-BB7D-5A1B85807A54}" destId="{F74B0726-87F4-4D19-8B13-24294A3AFD9B}" srcOrd="3" destOrd="0" presId="urn:microsoft.com/office/officeart/2005/8/layout/pyramid2"/>
    <dgm:cxn modelId="{BFDE6819-EED9-4180-84ED-3BB5EB968AA5}" type="presParOf" srcId="{09D9AB87-CD13-4106-BB7D-5A1B85807A54}" destId="{5965C125-EF74-46D2-9489-0B6F478922B4}" srcOrd="4" destOrd="0" presId="urn:microsoft.com/office/officeart/2005/8/layout/pyramid2"/>
    <dgm:cxn modelId="{54519B1B-6DC3-4F60-8BF3-81D29C6EC5B4}" type="presParOf" srcId="{09D9AB87-CD13-4106-BB7D-5A1B85807A54}" destId="{B9C5B3AD-3CCD-4260-B13F-1E7CBBB4284E}" srcOrd="5" destOrd="0" presId="urn:microsoft.com/office/officeart/2005/8/layout/pyramid2"/>
    <dgm:cxn modelId="{DF1F0FDA-4205-4D71-9F85-0F4BFFAEE512}" type="presParOf" srcId="{09D9AB87-CD13-4106-BB7D-5A1B85807A54}" destId="{50881DC4-CF8A-443F-9EB9-57485662CD16}" srcOrd="6" destOrd="0" presId="urn:microsoft.com/office/officeart/2005/8/layout/pyramid2"/>
    <dgm:cxn modelId="{F7178CA3-0448-4901-8E65-BFF09D3C1858}" type="presParOf" srcId="{09D9AB87-CD13-4106-BB7D-5A1B85807A54}" destId="{3DA61EEA-A941-4EC1-AB11-99174EEC9736}" srcOrd="7" destOrd="0" presId="urn:microsoft.com/office/officeart/2005/8/layout/pyramid2"/>
    <dgm:cxn modelId="{27ADD1DD-64F4-4FF8-946C-9129E4961C51}" type="presParOf" srcId="{09D9AB87-CD13-4106-BB7D-5A1B85807A54}" destId="{BF38CF08-B2E5-41FC-BFB0-F475B01C083F}" srcOrd="8" destOrd="0" presId="urn:microsoft.com/office/officeart/2005/8/layout/pyramid2"/>
    <dgm:cxn modelId="{46F05929-016B-4D45-83E1-63491FFD51F1}" type="presParOf" srcId="{09D9AB87-CD13-4106-BB7D-5A1B85807A54}" destId="{3B3A36CD-8FB5-4A80-8521-7FA2760F8AA3}"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253E3D6C-1640-404A-8CF5-519649A3B3B9}">
      <dgm:prSet custT="1"/>
      <dgm:spPr>
        <a:xfrm>
          <a:off x="754" y="146783"/>
          <a:ext cx="2940652" cy="2571512"/>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US" sz="2000" b="0" i="0" dirty="0">
              <a:solidFill>
                <a:sysClr val="window" lastClr="FFFFFF"/>
              </a:solidFill>
              <a:latin typeface="IBM Plex Sans" panose="020B0503050203000203" pitchFamily="34" charset="0"/>
              <a:ea typeface="+mn-ea"/>
              <a:cs typeface="+mn-cs"/>
            </a:rPr>
            <a:t>All Information assets (data) need to be classified as per organizations policies. </a:t>
          </a:r>
          <a:endParaRPr lang="en-US" sz="2000" b="0" dirty="0">
            <a:solidFill>
              <a:sysClr val="window" lastClr="FFFFFF"/>
            </a:solidFill>
            <a:latin typeface="IBM Plex Sans" panose="020B0503050203000203" pitchFamily="34" charset="0"/>
            <a:ea typeface="+mn-ea"/>
            <a:cs typeface="+mn-cs"/>
          </a:endParaRPr>
        </a:p>
      </dgm:t>
    </dgm:pt>
    <dgm:pt modelId="{B45B2FBF-37EE-4A10-BE76-964D87516FC2}" type="parTrans" cxnId="{20378D9B-47B8-44A1-9FAB-EB88A31323EA}">
      <dgm:prSet/>
      <dgm:spPr/>
      <dgm:t>
        <a:bodyPr/>
        <a:lstStyle/>
        <a:p>
          <a:endParaRPr lang="en-IN">
            <a:latin typeface="IBM Plex Sans" panose="020B0503050203000203" pitchFamily="34" charset="0"/>
          </a:endParaRPr>
        </a:p>
      </dgm:t>
    </dgm:pt>
    <dgm:pt modelId="{1945D7AD-8A69-4A6E-855E-4793E367E93F}" type="sibTrans" cxnId="{20378D9B-47B8-44A1-9FAB-EB88A31323EA}">
      <dgm:prSet/>
      <dgm:spPr/>
      <dgm:t>
        <a:bodyPr/>
        <a:lstStyle/>
        <a:p>
          <a:endParaRPr lang="en-IN">
            <a:latin typeface="IBM Plex Sans" panose="020B0503050203000203" pitchFamily="34" charset="0"/>
          </a:endParaRPr>
        </a:p>
      </dgm:t>
    </dgm:pt>
    <dgm:pt modelId="{AABC2762-6F6B-4B95-8CC4-FA533D201E5E}">
      <dgm:prSet phldrT="[Text]" custT="1"/>
      <dgm:spPr>
        <a:xfrm>
          <a:off x="3235472" y="192878"/>
          <a:ext cx="2940652" cy="2479323"/>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US" sz="2000" dirty="0">
              <a:solidFill>
                <a:sysClr val="window" lastClr="FFFFFF"/>
              </a:solidFill>
              <a:latin typeface="IBM Plex Sans" panose="020B0503050203000203" pitchFamily="34" charset="0"/>
              <a:ea typeface="+mn-ea"/>
              <a:cs typeface="+mn-cs"/>
            </a:rPr>
            <a:t>Typically the information is classified as shown here, but it depends on the kind of organization and the business they are in.</a:t>
          </a:r>
        </a:p>
      </dgm:t>
    </dgm:pt>
    <dgm:pt modelId="{6A5BF6B5-111F-4D3A-8A33-EC2B6E4457B4}" type="parTrans" cxnId="{6C202355-271E-45E1-8CF4-4105FFC6992D}">
      <dgm:prSet/>
      <dgm:spPr/>
      <dgm:t>
        <a:bodyPr/>
        <a:lstStyle/>
        <a:p>
          <a:endParaRPr lang="en-IN">
            <a:latin typeface="IBM Plex Sans" panose="020B0503050203000203" pitchFamily="34" charset="0"/>
          </a:endParaRPr>
        </a:p>
      </dgm:t>
    </dgm:pt>
    <dgm:pt modelId="{CB77440B-BD53-4B75-AE8E-517B422B3D52}" type="sibTrans" cxnId="{6C202355-271E-45E1-8CF4-4105FFC6992D}">
      <dgm:prSet/>
      <dgm:spPr/>
      <dgm:t>
        <a:bodyPr/>
        <a:lstStyle/>
        <a:p>
          <a:endParaRPr lang="en-IN">
            <a:latin typeface="IBM Plex Sans" panose="020B0503050203000203" pitchFamily="34" charset="0"/>
          </a:endParaRPr>
        </a:p>
      </dgm:t>
    </dgm:pt>
    <dgm:pt modelId="{CAD4AA35-D397-42A2-B58C-206D70ACCD05}">
      <dgm:prSet phldrT="[Text]" custT="1"/>
      <dgm:spPr>
        <a:xfrm>
          <a:off x="754" y="3062426"/>
          <a:ext cx="2940652" cy="2883633"/>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US" sz="2000" dirty="0">
              <a:solidFill>
                <a:sysClr val="window" lastClr="FFFFFF"/>
              </a:solidFill>
              <a:latin typeface="IBM Plex Sans" panose="020B0503050203000203" pitchFamily="34" charset="0"/>
              <a:ea typeface="+mn-ea"/>
              <a:cs typeface="+mn-cs"/>
            </a:rPr>
            <a:t>The security patterns across all layers and types are applied as per this classification.</a:t>
          </a:r>
        </a:p>
      </dgm:t>
    </dgm:pt>
    <dgm:pt modelId="{84073FBB-174B-4420-B9C4-1E7395902406}" type="parTrans" cxnId="{FE5E7735-6594-4C36-9C85-901B7DC5AD5B}">
      <dgm:prSet/>
      <dgm:spPr/>
      <dgm:t>
        <a:bodyPr/>
        <a:lstStyle/>
        <a:p>
          <a:endParaRPr lang="en-IN">
            <a:latin typeface="IBM Plex Sans" panose="020B0503050203000203" pitchFamily="34" charset="0"/>
          </a:endParaRPr>
        </a:p>
      </dgm:t>
    </dgm:pt>
    <dgm:pt modelId="{37D939F2-B719-4310-A23D-AA72914D65B2}" type="sibTrans" cxnId="{FE5E7735-6594-4C36-9C85-901B7DC5AD5B}">
      <dgm:prSet/>
      <dgm:spPr/>
      <dgm:t>
        <a:bodyPr/>
        <a:lstStyle/>
        <a:p>
          <a:endParaRPr lang="en-IN">
            <a:latin typeface="IBM Plex Sans" panose="020B0503050203000203" pitchFamily="34" charset="0"/>
          </a:endParaRPr>
        </a:p>
      </dgm:t>
    </dgm:pt>
    <dgm:pt modelId="{73A7774A-A470-4B7A-9ABC-7AA828B162B3}">
      <dgm:prSet phldrT="[Text]" custT="1"/>
      <dgm:spPr>
        <a:xfrm>
          <a:off x="3235472" y="3012361"/>
          <a:ext cx="2940652" cy="2983762"/>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US" sz="2000" dirty="0">
              <a:solidFill>
                <a:sysClr val="window" lastClr="FFFFFF"/>
              </a:solidFill>
              <a:latin typeface="IBM Plex Sans" panose="020B0503050203000203" pitchFamily="34" charset="0"/>
              <a:ea typeface="+mn-ea"/>
              <a:cs typeface="+mn-cs"/>
            </a:rPr>
            <a:t>Security audits are performed on the basis of this classification.</a:t>
          </a:r>
        </a:p>
      </dgm:t>
    </dgm:pt>
    <dgm:pt modelId="{AAB40864-1E78-44A9-B9D2-C94EB8ACC7AA}" type="parTrans" cxnId="{75C86D83-53EC-4A6D-989D-BE294DB1ADAD}">
      <dgm:prSet/>
      <dgm:spPr/>
      <dgm:t>
        <a:bodyPr/>
        <a:lstStyle/>
        <a:p>
          <a:endParaRPr lang="en-IN">
            <a:latin typeface="IBM Plex Sans" panose="020B0503050203000203" pitchFamily="34" charset="0"/>
          </a:endParaRPr>
        </a:p>
      </dgm:t>
    </dgm:pt>
    <dgm:pt modelId="{D4D20CBF-9054-45C8-B638-4BCECF2D0258}" type="sibTrans" cxnId="{75C86D83-53EC-4A6D-989D-BE294DB1ADAD}">
      <dgm:prSet/>
      <dgm:spPr/>
      <dgm:t>
        <a:bodyPr/>
        <a:lstStyle/>
        <a:p>
          <a:endParaRPr lang="en-IN">
            <a:latin typeface="IBM Plex Sans" panose="020B0503050203000203" pitchFamily="34" charset="0"/>
          </a:endParaRPr>
        </a:p>
      </dgm:t>
    </dgm:pt>
    <dgm:pt modelId="{F629661B-9644-4F6C-8E13-B2423049120B}" type="pres">
      <dgm:prSet presAssocID="{69E27BF4-9131-47C0-B5A1-7D6F613AC2DE}" presName="diagram" presStyleCnt="0">
        <dgm:presLayoutVars>
          <dgm:dir/>
          <dgm:resizeHandles val="exact"/>
        </dgm:presLayoutVars>
      </dgm:prSet>
      <dgm:spPr/>
    </dgm:pt>
    <dgm:pt modelId="{555B4383-DD04-45EA-8D0F-06EC757B5945}" type="pres">
      <dgm:prSet presAssocID="{253E3D6C-1640-404A-8CF5-519649A3B3B9}" presName="node" presStyleLbl="node1" presStyleIdx="0" presStyleCnt="4" custScaleY="145745">
        <dgm:presLayoutVars>
          <dgm:bulletEnabled val="1"/>
        </dgm:presLayoutVars>
      </dgm:prSet>
      <dgm:spPr/>
    </dgm:pt>
    <dgm:pt modelId="{9587229E-ED86-4182-A383-F4F5E8C55180}" type="pres">
      <dgm:prSet presAssocID="{1945D7AD-8A69-4A6E-855E-4793E367E93F}" presName="sibTrans" presStyleCnt="0"/>
      <dgm:spPr/>
    </dgm:pt>
    <dgm:pt modelId="{40B21805-595B-4175-A44B-67AA92EE130D}" type="pres">
      <dgm:prSet presAssocID="{AABC2762-6F6B-4B95-8CC4-FA533D201E5E}" presName="node" presStyleLbl="node1" presStyleIdx="1" presStyleCnt="4" custScaleY="140520" custLinFactNeighborY="-790">
        <dgm:presLayoutVars>
          <dgm:bulletEnabled val="1"/>
        </dgm:presLayoutVars>
      </dgm:prSet>
      <dgm:spPr/>
    </dgm:pt>
    <dgm:pt modelId="{58C942C9-9E4E-4D6F-AF06-7CAE4C444E76}" type="pres">
      <dgm:prSet presAssocID="{CB77440B-BD53-4B75-AE8E-517B422B3D52}" presName="sibTrans" presStyleCnt="0"/>
      <dgm:spPr/>
    </dgm:pt>
    <dgm:pt modelId="{78455AE3-5A39-4094-AF53-946D2CF6CA34}" type="pres">
      <dgm:prSet presAssocID="{CAD4AA35-D397-42A2-B58C-206D70ACCD05}" presName="node" presStyleLbl="node1" presStyleIdx="2" presStyleCnt="4" custScaleY="166652">
        <dgm:presLayoutVars>
          <dgm:bulletEnabled val="1"/>
        </dgm:presLayoutVars>
      </dgm:prSet>
      <dgm:spPr/>
    </dgm:pt>
    <dgm:pt modelId="{569D682E-BD94-44A6-A83C-B53DD751C92E}" type="pres">
      <dgm:prSet presAssocID="{37D939F2-B719-4310-A23D-AA72914D65B2}" presName="sibTrans" presStyleCnt="0"/>
      <dgm:spPr/>
    </dgm:pt>
    <dgm:pt modelId="{A2FC644E-43AC-43AD-9DA7-4DF338C06B72}" type="pres">
      <dgm:prSet presAssocID="{73A7774A-A470-4B7A-9ABC-7AA828B162B3}" presName="node" presStyleLbl="node1" presStyleIdx="3" presStyleCnt="4" custScaleY="158748">
        <dgm:presLayoutVars>
          <dgm:bulletEnabled val="1"/>
        </dgm:presLayoutVars>
      </dgm:prSet>
      <dgm:spPr/>
    </dgm:pt>
  </dgm:ptLst>
  <dgm:cxnLst>
    <dgm:cxn modelId="{FE5E7735-6594-4C36-9C85-901B7DC5AD5B}" srcId="{69E27BF4-9131-47C0-B5A1-7D6F613AC2DE}" destId="{CAD4AA35-D397-42A2-B58C-206D70ACCD05}" srcOrd="2" destOrd="0" parTransId="{84073FBB-174B-4420-B9C4-1E7395902406}" sibTransId="{37D939F2-B719-4310-A23D-AA72914D65B2}"/>
    <dgm:cxn modelId="{6BF38846-0761-43B2-B60D-39ECCB11AE9D}" type="presOf" srcId="{253E3D6C-1640-404A-8CF5-519649A3B3B9}" destId="{555B4383-DD04-45EA-8D0F-06EC757B5945}" srcOrd="0" destOrd="0" presId="urn:microsoft.com/office/officeart/2005/8/layout/default"/>
    <dgm:cxn modelId="{145DD052-FC94-439A-9128-107DBD689A1D}" type="presOf" srcId="{69E27BF4-9131-47C0-B5A1-7D6F613AC2DE}" destId="{F629661B-9644-4F6C-8E13-B2423049120B}" srcOrd="0" destOrd="0" presId="urn:microsoft.com/office/officeart/2005/8/layout/default"/>
    <dgm:cxn modelId="{6C202355-271E-45E1-8CF4-4105FFC6992D}" srcId="{69E27BF4-9131-47C0-B5A1-7D6F613AC2DE}" destId="{AABC2762-6F6B-4B95-8CC4-FA533D201E5E}" srcOrd="1" destOrd="0" parTransId="{6A5BF6B5-111F-4D3A-8A33-EC2B6E4457B4}" sibTransId="{CB77440B-BD53-4B75-AE8E-517B422B3D52}"/>
    <dgm:cxn modelId="{75C86D83-53EC-4A6D-989D-BE294DB1ADAD}" srcId="{69E27BF4-9131-47C0-B5A1-7D6F613AC2DE}" destId="{73A7774A-A470-4B7A-9ABC-7AA828B162B3}" srcOrd="3" destOrd="0" parTransId="{AAB40864-1E78-44A9-B9D2-C94EB8ACC7AA}" sibTransId="{D4D20CBF-9054-45C8-B638-4BCECF2D0258}"/>
    <dgm:cxn modelId="{20378D9B-47B8-44A1-9FAB-EB88A31323EA}" srcId="{69E27BF4-9131-47C0-B5A1-7D6F613AC2DE}" destId="{253E3D6C-1640-404A-8CF5-519649A3B3B9}" srcOrd="0" destOrd="0" parTransId="{B45B2FBF-37EE-4A10-BE76-964D87516FC2}" sibTransId="{1945D7AD-8A69-4A6E-855E-4793E367E93F}"/>
    <dgm:cxn modelId="{CAB1A9C1-C99E-4972-9D86-070E9C36DA8D}" type="presOf" srcId="{CAD4AA35-D397-42A2-B58C-206D70ACCD05}" destId="{78455AE3-5A39-4094-AF53-946D2CF6CA34}" srcOrd="0" destOrd="0" presId="urn:microsoft.com/office/officeart/2005/8/layout/default"/>
    <dgm:cxn modelId="{95DD45DC-17C6-4BFF-975B-10EE4BD15B9A}" type="presOf" srcId="{AABC2762-6F6B-4B95-8CC4-FA533D201E5E}" destId="{40B21805-595B-4175-A44B-67AA92EE130D}" srcOrd="0" destOrd="0" presId="urn:microsoft.com/office/officeart/2005/8/layout/default"/>
    <dgm:cxn modelId="{D3CDA2E8-1D65-4D36-A94B-19D27C9628EB}" type="presOf" srcId="{73A7774A-A470-4B7A-9ABC-7AA828B162B3}" destId="{A2FC644E-43AC-43AD-9DA7-4DF338C06B72}" srcOrd="0" destOrd="0" presId="urn:microsoft.com/office/officeart/2005/8/layout/default"/>
    <dgm:cxn modelId="{78E70525-448E-4360-83F1-24C0C1C3745A}" type="presParOf" srcId="{F629661B-9644-4F6C-8E13-B2423049120B}" destId="{555B4383-DD04-45EA-8D0F-06EC757B5945}" srcOrd="0" destOrd="0" presId="urn:microsoft.com/office/officeart/2005/8/layout/default"/>
    <dgm:cxn modelId="{4D77049C-2F35-4E57-8E53-40A8687CBF1A}" type="presParOf" srcId="{F629661B-9644-4F6C-8E13-B2423049120B}" destId="{9587229E-ED86-4182-A383-F4F5E8C55180}" srcOrd="1" destOrd="0" presId="urn:microsoft.com/office/officeart/2005/8/layout/default"/>
    <dgm:cxn modelId="{EAC1A7F5-77C0-42C6-BDED-94E4A7F62BB8}" type="presParOf" srcId="{F629661B-9644-4F6C-8E13-B2423049120B}" destId="{40B21805-595B-4175-A44B-67AA92EE130D}" srcOrd="2" destOrd="0" presId="urn:microsoft.com/office/officeart/2005/8/layout/default"/>
    <dgm:cxn modelId="{226FA2B1-E193-4F40-9CBD-8E9BF5E69E20}" type="presParOf" srcId="{F629661B-9644-4F6C-8E13-B2423049120B}" destId="{58C942C9-9E4E-4D6F-AF06-7CAE4C444E76}" srcOrd="3" destOrd="0" presId="urn:microsoft.com/office/officeart/2005/8/layout/default"/>
    <dgm:cxn modelId="{D6953675-4A5F-4563-9C5E-A835006F14BB}" type="presParOf" srcId="{F629661B-9644-4F6C-8E13-B2423049120B}" destId="{78455AE3-5A39-4094-AF53-946D2CF6CA34}" srcOrd="4" destOrd="0" presId="urn:microsoft.com/office/officeart/2005/8/layout/default"/>
    <dgm:cxn modelId="{14361F06-229E-44D8-A35B-5CF5860AA81B}" type="presParOf" srcId="{F629661B-9644-4F6C-8E13-B2423049120B}" destId="{569D682E-BD94-44A6-A83C-B53DD751C92E}" srcOrd="5" destOrd="0" presId="urn:microsoft.com/office/officeart/2005/8/layout/default"/>
    <dgm:cxn modelId="{40C9AD33-7EC7-4BD2-B286-C748B2F970B3}" type="presParOf" srcId="{F629661B-9644-4F6C-8E13-B2423049120B}" destId="{A2FC644E-43AC-43AD-9DA7-4DF338C06B72}"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0120A24D-1BA7-4979-A39A-4F87CC67E6FA}">
      <dgm:prSet/>
      <dgm:spPr>
        <a:xfrm>
          <a:off x="3468" y="259353"/>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Logging Security Events</a:t>
          </a:r>
        </a:p>
      </dgm:t>
    </dgm:pt>
    <dgm:pt modelId="{A6894137-F243-4B0F-9AC0-1B4A25EF6885}" type="parTrans" cxnId="{A147F420-425D-4A6E-AB10-FB75E19839D6}">
      <dgm:prSet/>
      <dgm:spPr/>
      <dgm:t>
        <a:bodyPr/>
        <a:lstStyle/>
        <a:p>
          <a:endParaRPr lang="en-IN">
            <a:latin typeface="IBM Plex Sans" panose="020B0503050203000203" pitchFamily="34" charset="0"/>
          </a:endParaRPr>
        </a:p>
      </dgm:t>
    </dgm:pt>
    <dgm:pt modelId="{FF794C49-04DC-424E-849D-FB68BED84205}" type="sibTrans" cxnId="{A147F420-425D-4A6E-AB10-FB75E19839D6}">
      <dgm:prSet/>
      <dgm:spPr/>
      <dgm:t>
        <a:bodyPr/>
        <a:lstStyle/>
        <a:p>
          <a:endParaRPr lang="en-IN">
            <a:latin typeface="IBM Plex Sans" panose="020B0503050203000203" pitchFamily="34" charset="0"/>
          </a:endParaRPr>
        </a:p>
      </dgm:t>
    </dgm:pt>
    <dgm:pt modelId="{8CF23DDA-1EF0-470B-B650-1BD6127EEA8C}">
      <dgm:prSet phldrT="[Text]"/>
      <dgm:spPr>
        <a:xfrm>
          <a:off x="3030421" y="259353"/>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Observability</a:t>
          </a:r>
        </a:p>
      </dgm:t>
    </dgm:pt>
    <dgm:pt modelId="{36DC4AD4-887F-4D07-8A65-FDBB76D7EAB4}" type="parTrans" cxnId="{A1F4D035-B607-4CAD-978E-1B1774E070B2}">
      <dgm:prSet/>
      <dgm:spPr/>
      <dgm:t>
        <a:bodyPr/>
        <a:lstStyle/>
        <a:p>
          <a:endParaRPr lang="en-IN">
            <a:latin typeface="IBM Plex Sans" panose="020B0503050203000203" pitchFamily="34" charset="0"/>
          </a:endParaRPr>
        </a:p>
      </dgm:t>
    </dgm:pt>
    <dgm:pt modelId="{AC083C4D-23C1-4E4B-82DD-372BB324135E}" type="sibTrans" cxnId="{A1F4D035-B607-4CAD-978E-1B1774E070B2}">
      <dgm:prSet/>
      <dgm:spPr/>
      <dgm:t>
        <a:bodyPr/>
        <a:lstStyle/>
        <a:p>
          <a:endParaRPr lang="en-IN">
            <a:latin typeface="IBM Plex Sans" panose="020B0503050203000203" pitchFamily="34" charset="0"/>
          </a:endParaRPr>
        </a:p>
      </dgm:t>
    </dgm:pt>
    <dgm:pt modelId="{78339450-5858-4A32-8AAE-A539C53EABCB}">
      <dgm:prSet phldrT="[Text]"/>
      <dgm:spPr>
        <a:xfrm>
          <a:off x="6057375" y="259353"/>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Intrusion Detection System</a:t>
          </a:r>
        </a:p>
      </dgm:t>
    </dgm:pt>
    <dgm:pt modelId="{2FE0E4A4-1140-4159-96A6-57FA398EEC7B}" type="parTrans" cxnId="{82CEC272-3B09-4783-96F2-D137B54276A8}">
      <dgm:prSet/>
      <dgm:spPr/>
      <dgm:t>
        <a:bodyPr/>
        <a:lstStyle/>
        <a:p>
          <a:endParaRPr lang="en-IN">
            <a:latin typeface="IBM Plex Sans" panose="020B0503050203000203" pitchFamily="34" charset="0"/>
          </a:endParaRPr>
        </a:p>
      </dgm:t>
    </dgm:pt>
    <dgm:pt modelId="{4E4B88BB-AEEA-43A8-ADA9-D0E0F79CA7F9}" type="sibTrans" cxnId="{82CEC272-3B09-4783-96F2-D137B54276A8}">
      <dgm:prSet/>
      <dgm:spPr/>
      <dgm:t>
        <a:bodyPr/>
        <a:lstStyle/>
        <a:p>
          <a:endParaRPr lang="en-IN">
            <a:latin typeface="IBM Plex Sans" panose="020B0503050203000203" pitchFamily="34" charset="0"/>
          </a:endParaRPr>
        </a:p>
      </dgm:t>
    </dgm:pt>
    <dgm:pt modelId="{B79C2336-FE71-4988-BE21-7F5014F92491}">
      <dgm:prSet phldrT="[Text]"/>
      <dgm:spPr>
        <a:xfrm>
          <a:off x="9084328" y="259353"/>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Network Bulk Heads via Segregation. Microservices should be put in individual zones based on security levels.</a:t>
          </a:r>
        </a:p>
      </dgm:t>
    </dgm:pt>
    <dgm:pt modelId="{C50873CB-F33C-45EE-AFC9-4D9848529585}" type="parTrans" cxnId="{DDD02517-C231-4B95-B759-929EE4C5C967}">
      <dgm:prSet/>
      <dgm:spPr/>
      <dgm:t>
        <a:bodyPr/>
        <a:lstStyle/>
        <a:p>
          <a:endParaRPr lang="en-IN">
            <a:latin typeface="IBM Plex Sans" panose="020B0503050203000203" pitchFamily="34" charset="0"/>
          </a:endParaRPr>
        </a:p>
      </dgm:t>
    </dgm:pt>
    <dgm:pt modelId="{A3D52D33-8A8A-4402-B39B-963EA8B0870C}" type="sibTrans" cxnId="{DDD02517-C231-4B95-B759-929EE4C5C967}">
      <dgm:prSet/>
      <dgm:spPr/>
      <dgm:t>
        <a:bodyPr/>
        <a:lstStyle/>
        <a:p>
          <a:endParaRPr lang="en-IN">
            <a:latin typeface="IBM Plex Sans" panose="020B0503050203000203" pitchFamily="34" charset="0"/>
          </a:endParaRPr>
        </a:p>
      </dgm:t>
    </dgm:pt>
    <dgm:pt modelId="{4C1956C0-B285-48B2-87B9-3BE033F82115}">
      <dgm:prSet phldrT="[Text]"/>
      <dgm:spPr>
        <a:xfrm>
          <a:off x="3468" y="2185596"/>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OS Patching</a:t>
          </a:r>
        </a:p>
      </dgm:t>
    </dgm:pt>
    <dgm:pt modelId="{DE36C25F-0BE0-40CB-A305-F19FB666FF43}" type="parTrans" cxnId="{7A946636-44D5-416B-A3B5-7D36994208A3}">
      <dgm:prSet/>
      <dgm:spPr/>
      <dgm:t>
        <a:bodyPr/>
        <a:lstStyle/>
        <a:p>
          <a:endParaRPr lang="en-IN">
            <a:latin typeface="IBM Plex Sans" panose="020B0503050203000203" pitchFamily="34" charset="0"/>
          </a:endParaRPr>
        </a:p>
      </dgm:t>
    </dgm:pt>
    <dgm:pt modelId="{14EAA5A5-1E34-450E-A4F6-7F1BA4C3C57E}" type="sibTrans" cxnId="{7A946636-44D5-416B-A3B5-7D36994208A3}">
      <dgm:prSet/>
      <dgm:spPr/>
      <dgm:t>
        <a:bodyPr/>
        <a:lstStyle/>
        <a:p>
          <a:endParaRPr lang="en-IN">
            <a:latin typeface="IBM Plex Sans" panose="020B0503050203000203" pitchFamily="34" charset="0"/>
          </a:endParaRPr>
        </a:p>
      </dgm:t>
    </dgm:pt>
    <dgm:pt modelId="{64AD4EE9-10F8-4E90-980E-3D379EF97A6A}">
      <dgm:prSet phldrT="[Text]"/>
      <dgm:spPr>
        <a:xfrm>
          <a:off x="3030421" y="2185596"/>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Automated App Security Scans in CI/CD Pipeline</a:t>
          </a:r>
        </a:p>
      </dgm:t>
    </dgm:pt>
    <dgm:pt modelId="{AEBFDC81-A5ED-44B8-8DCC-57F0ADD3CD0E}" type="parTrans" cxnId="{DA88D387-E362-40BC-981B-D62E115EAFA2}">
      <dgm:prSet/>
      <dgm:spPr/>
      <dgm:t>
        <a:bodyPr/>
        <a:lstStyle/>
        <a:p>
          <a:endParaRPr lang="en-IN">
            <a:latin typeface="IBM Plex Sans" panose="020B0503050203000203" pitchFamily="34" charset="0"/>
          </a:endParaRPr>
        </a:p>
      </dgm:t>
    </dgm:pt>
    <dgm:pt modelId="{59CEF59B-7A16-45D1-B40C-B44532A6BB46}" type="sibTrans" cxnId="{DA88D387-E362-40BC-981B-D62E115EAFA2}">
      <dgm:prSet/>
      <dgm:spPr/>
      <dgm:t>
        <a:bodyPr/>
        <a:lstStyle/>
        <a:p>
          <a:endParaRPr lang="en-IN">
            <a:latin typeface="IBM Plex Sans" panose="020B0503050203000203" pitchFamily="34" charset="0"/>
          </a:endParaRPr>
        </a:p>
      </dgm:t>
    </dgm:pt>
    <dgm:pt modelId="{8C8F497F-58F7-4146-B7C2-9BCCD0879004}">
      <dgm:prSet phldrT="[Text]"/>
      <dgm:spPr>
        <a:xfrm>
          <a:off x="6057375" y="2185596"/>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Isolate Security Risks</a:t>
          </a:r>
        </a:p>
      </dgm:t>
    </dgm:pt>
    <dgm:pt modelId="{6A759BFC-06DE-4EFC-9F72-13F3480F638F}" type="parTrans" cxnId="{3404D1BA-6AC0-4F6B-A991-BD62B3F45055}">
      <dgm:prSet/>
      <dgm:spPr/>
      <dgm:t>
        <a:bodyPr/>
        <a:lstStyle/>
        <a:p>
          <a:endParaRPr lang="en-IN">
            <a:latin typeface="IBM Plex Sans" panose="020B0503050203000203" pitchFamily="34" charset="0"/>
          </a:endParaRPr>
        </a:p>
      </dgm:t>
    </dgm:pt>
    <dgm:pt modelId="{2C1D687B-3673-4E00-BD2B-F3EE9A0093CC}" type="sibTrans" cxnId="{3404D1BA-6AC0-4F6B-A991-BD62B3F45055}">
      <dgm:prSet/>
      <dgm:spPr/>
      <dgm:t>
        <a:bodyPr/>
        <a:lstStyle/>
        <a:p>
          <a:endParaRPr lang="en-IN">
            <a:latin typeface="IBM Plex Sans" panose="020B0503050203000203" pitchFamily="34" charset="0"/>
          </a:endParaRPr>
        </a:p>
      </dgm:t>
    </dgm:pt>
    <dgm:pt modelId="{11B5643B-71E1-4575-BEE3-C9D453E13E7C}">
      <dgm:prSet phldrT="[Text]"/>
      <dgm:spPr>
        <a:xfrm>
          <a:off x="9084328" y="2185596"/>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Isolate choice of security solution</a:t>
          </a:r>
        </a:p>
      </dgm:t>
    </dgm:pt>
    <dgm:pt modelId="{2E7C3CBA-E5A7-4016-9C6B-A7BCD1A4423C}" type="parTrans" cxnId="{7936905A-8D13-4609-8387-50E0BC4A7042}">
      <dgm:prSet/>
      <dgm:spPr/>
      <dgm:t>
        <a:bodyPr/>
        <a:lstStyle/>
        <a:p>
          <a:endParaRPr lang="en-IN">
            <a:latin typeface="IBM Plex Sans" panose="020B0503050203000203" pitchFamily="34" charset="0"/>
          </a:endParaRPr>
        </a:p>
      </dgm:t>
    </dgm:pt>
    <dgm:pt modelId="{0F0C2F42-B41C-41A2-9BE9-B59AFF42B366}" type="sibTrans" cxnId="{7936905A-8D13-4609-8387-50E0BC4A7042}">
      <dgm:prSet/>
      <dgm:spPr/>
      <dgm:t>
        <a:bodyPr/>
        <a:lstStyle/>
        <a:p>
          <a:endParaRPr lang="en-IN">
            <a:latin typeface="IBM Plex Sans" panose="020B0503050203000203" pitchFamily="34" charset="0"/>
          </a:endParaRPr>
        </a:p>
      </dgm:t>
    </dgm:pt>
    <dgm:pt modelId="{8D422E1B-DEDF-4119-96CA-9050E89BE91C}">
      <dgm:prSet phldrT="[Text]"/>
      <dgm:spPr>
        <a:xfrm>
          <a:off x="1516945" y="4111839"/>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The Human Element ….</a:t>
          </a:r>
        </a:p>
      </dgm:t>
    </dgm:pt>
    <dgm:pt modelId="{D00A66A4-8DF0-4964-A2AA-AEFBA42C1572}" type="parTrans" cxnId="{F473B4B5-8A1F-4CBC-8B96-1CB3129771EE}">
      <dgm:prSet/>
      <dgm:spPr/>
      <dgm:t>
        <a:bodyPr/>
        <a:lstStyle/>
        <a:p>
          <a:endParaRPr lang="en-IN">
            <a:latin typeface="IBM Plex Sans" panose="020B0503050203000203" pitchFamily="34" charset="0"/>
          </a:endParaRPr>
        </a:p>
      </dgm:t>
    </dgm:pt>
    <dgm:pt modelId="{7EEC1F34-066B-4BDA-AD1F-CDCFD7CC0A1D}" type="sibTrans" cxnId="{F473B4B5-8A1F-4CBC-8B96-1CB3129771EE}">
      <dgm:prSet/>
      <dgm:spPr/>
      <dgm:t>
        <a:bodyPr/>
        <a:lstStyle/>
        <a:p>
          <a:endParaRPr lang="en-IN">
            <a:latin typeface="IBM Plex Sans" panose="020B0503050203000203" pitchFamily="34" charset="0"/>
          </a:endParaRPr>
        </a:p>
      </dgm:t>
    </dgm:pt>
    <dgm:pt modelId="{BFF2811F-CF23-445C-BC04-FB5819BB5934}">
      <dgm:prSet phldrT="[Text]"/>
      <dgm:spPr>
        <a:xfrm>
          <a:off x="4543898" y="4111839"/>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Assessments By External specialized security teams (like PEN testing)</a:t>
          </a:r>
        </a:p>
      </dgm:t>
    </dgm:pt>
    <dgm:pt modelId="{4E1FD782-BB5C-4B0E-9950-C5199DFB1A71}" type="parTrans" cxnId="{FAD9AEBE-2409-4EC1-A750-B6A5867C7E75}">
      <dgm:prSet/>
      <dgm:spPr/>
      <dgm:t>
        <a:bodyPr/>
        <a:lstStyle/>
        <a:p>
          <a:endParaRPr lang="en-IN">
            <a:latin typeface="IBM Plex Sans" panose="020B0503050203000203" pitchFamily="34" charset="0"/>
          </a:endParaRPr>
        </a:p>
      </dgm:t>
    </dgm:pt>
    <dgm:pt modelId="{BCC8FE77-916C-4688-AF1F-5D8AD889B4F6}" type="sibTrans" cxnId="{FAD9AEBE-2409-4EC1-A750-B6A5867C7E75}">
      <dgm:prSet/>
      <dgm:spPr/>
      <dgm:t>
        <a:bodyPr/>
        <a:lstStyle/>
        <a:p>
          <a:endParaRPr lang="en-IN">
            <a:latin typeface="IBM Plex Sans" panose="020B0503050203000203" pitchFamily="34" charset="0"/>
          </a:endParaRPr>
        </a:p>
      </dgm:t>
    </dgm:pt>
    <dgm:pt modelId="{EC89C492-FF30-47F0-9608-512C58BDB711}">
      <dgm:prSet phldrT="[Text]"/>
      <dgm:spPr>
        <a:xfrm>
          <a:off x="7570851" y="4111839"/>
          <a:ext cx="2751775" cy="1651065"/>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Security Standards (like OWASP top 10)</a:t>
          </a:r>
        </a:p>
      </dgm:t>
    </dgm:pt>
    <dgm:pt modelId="{D1A7CEB1-B06E-4364-B147-11BF6602BA54}" type="parTrans" cxnId="{0DF3CFD9-7A29-4E28-81F8-D553511E4BC9}">
      <dgm:prSet/>
      <dgm:spPr/>
      <dgm:t>
        <a:bodyPr/>
        <a:lstStyle/>
        <a:p>
          <a:endParaRPr lang="en-IN">
            <a:latin typeface="IBM Plex Sans" panose="020B0503050203000203" pitchFamily="34" charset="0"/>
          </a:endParaRPr>
        </a:p>
      </dgm:t>
    </dgm:pt>
    <dgm:pt modelId="{584DB24B-57EC-4B17-A6D9-81C839133FF0}" type="sibTrans" cxnId="{0DF3CFD9-7A29-4E28-81F8-D553511E4BC9}">
      <dgm:prSet/>
      <dgm:spPr/>
      <dgm:t>
        <a:bodyPr/>
        <a:lstStyle/>
        <a:p>
          <a:endParaRPr lang="en-IN">
            <a:latin typeface="IBM Plex Sans" panose="020B0503050203000203" pitchFamily="34" charset="0"/>
          </a:endParaRPr>
        </a:p>
      </dgm:t>
    </dgm:pt>
    <dgm:pt modelId="{F629661B-9644-4F6C-8E13-B2423049120B}" type="pres">
      <dgm:prSet presAssocID="{69E27BF4-9131-47C0-B5A1-7D6F613AC2DE}" presName="diagram" presStyleCnt="0">
        <dgm:presLayoutVars>
          <dgm:dir/>
          <dgm:resizeHandles val="exact"/>
        </dgm:presLayoutVars>
      </dgm:prSet>
      <dgm:spPr/>
    </dgm:pt>
    <dgm:pt modelId="{149759EA-9E63-4E66-8114-02C2482DF6C3}" type="pres">
      <dgm:prSet presAssocID="{0120A24D-1BA7-4979-A39A-4F87CC67E6FA}" presName="node" presStyleLbl="node1" presStyleIdx="0" presStyleCnt="11">
        <dgm:presLayoutVars>
          <dgm:bulletEnabled val="1"/>
        </dgm:presLayoutVars>
      </dgm:prSet>
      <dgm:spPr/>
    </dgm:pt>
    <dgm:pt modelId="{A704E690-45CB-4AEE-8661-EFE68CF694A4}" type="pres">
      <dgm:prSet presAssocID="{FF794C49-04DC-424E-849D-FB68BED84205}" presName="sibTrans" presStyleCnt="0"/>
      <dgm:spPr/>
    </dgm:pt>
    <dgm:pt modelId="{C729FCCA-492B-493A-9563-40FD142E52CC}" type="pres">
      <dgm:prSet presAssocID="{8CF23DDA-1EF0-470B-B650-1BD6127EEA8C}" presName="node" presStyleLbl="node1" presStyleIdx="1" presStyleCnt="11">
        <dgm:presLayoutVars>
          <dgm:bulletEnabled val="1"/>
        </dgm:presLayoutVars>
      </dgm:prSet>
      <dgm:spPr/>
    </dgm:pt>
    <dgm:pt modelId="{D4AD1250-4D64-42DC-8B4F-BF27E4A4FD6A}" type="pres">
      <dgm:prSet presAssocID="{AC083C4D-23C1-4E4B-82DD-372BB324135E}" presName="sibTrans" presStyleCnt="0"/>
      <dgm:spPr/>
    </dgm:pt>
    <dgm:pt modelId="{D0D17B86-EB06-4C2C-9349-076EADD03860}" type="pres">
      <dgm:prSet presAssocID="{78339450-5858-4A32-8AAE-A539C53EABCB}" presName="node" presStyleLbl="node1" presStyleIdx="2" presStyleCnt="11">
        <dgm:presLayoutVars>
          <dgm:bulletEnabled val="1"/>
        </dgm:presLayoutVars>
      </dgm:prSet>
      <dgm:spPr/>
    </dgm:pt>
    <dgm:pt modelId="{BEC2ACD3-E56C-4870-9F13-25939253DCAD}" type="pres">
      <dgm:prSet presAssocID="{4E4B88BB-AEEA-43A8-ADA9-D0E0F79CA7F9}" presName="sibTrans" presStyleCnt="0"/>
      <dgm:spPr/>
    </dgm:pt>
    <dgm:pt modelId="{E11859DC-DF65-4428-86A3-B53E6C166BBC}" type="pres">
      <dgm:prSet presAssocID="{B79C2336-FE71-4988-BE21-7F5014F92491}" presName="node" presStyleLbl="node1" presStyleIdx="3" presStyleCnt="11">
        <dgm:presLayoutVars>
          <dgm:bulletEnabled val="1"/>
        </dgm:presLayoutVars>
      </dgm:prSet>
      <dgm:spPr/>
    </dgm:pt>
    <dgm:pt modelId="{EDEFF824-3A10-4055-A0B9-C300DB107D74}" type="pres">
      <dgm:prSet presAssocID="{A3D52D33-8A8A-4402-B39B-963EA8B0870C}" presName="sibTrans" presStyleCnt="0"/>
      <dgm:spPr/>
    </dgm:pt>
    <dgm:pt modelId="{C10D5DCF-E1AD-47BA-A4CE-5AAFC1A94C73}" type="pres">
      <dgm:prSet presAssocID="{4C1956C0-B285-48B2-87B9-3BE033F82115}" presName="node" presStyleLbl="node1" presStyleIdx="4" presStyleCnt="11">
        <dgm:presLayoutVars>
          <dgm:bulletEnabled val="1"/>
        </dgm:presLayoutVars>
      </dgm:prSet>
      <dgm:spPr/>
    </dgm:pt>
    <dgm:pt modelId="{8B9A9D94-2A6C-4CA2-BD4C-204DFD5F0100}" type="pres">
      <dgm:prSet presAssocID="{14EAA5A5-1E34-450E-A4F6-7F1BA4C3C57E}" presName="sibTrans" presStyleCnt="0"/>
      <dgm:spPr/>
    </dgm:pt>
    <dgm:pt modelId="{0C28E449-0160-4B04-82A2-7936BFF45CE4}" type="pres">
      <dgm:prSet presAssocID="{64AD4EE9-10F8-4E90-980E-3D379EF97A6A}" presName="node" presStyleLbl="node1" presStyleIdx="5" presStyleCnt="11">
        <dgm:presLayoutVars>
          <dgm:bulletEnabled val="1"/>
        </dgm:presLayoutVars>
      </dgm:prSet>
      <dgm:spPr/>
    </dgm:pt>
    <dgm:pt modelId="{C0B42F7A-0418-4FB0-9418-7B7EFC9BEDAA}" type="pres">
      <dgm:prSet presAssocID="{59CEF59B-7A16-45D1-B40C-B44532A6BB46}" presName="sibTrans" presStyleCnt="0"/>
      <dgm:spPr/>
    </dgm:pt>
    <dgm:pt modelId="{CD758717-2CDD-4ED7-BF77-754AF42F65DA}" type="pres">
      <dgm:prSet presAssocID="{8C8F497F-58F7-4146-B7C2-9BCCD0879004}" presName="node" presStyleLbl="node1" presStyleIdx="6" presStyleCnt="11">
        <dgm:presLayoutVars>
          <dgm:bulletEnabled val="1"/>
        </dgm:presLayoutVars>
      </dgm:prSet>
      <dgm:spPr/>
    </dgm:pt>
    <dgm:pt modelId="{754B02F0-172D-4BA6-9E9A-010DD7D1AFB3}" type="pres">
      <dgm:prSet presAssocID="{2C1D687B-3673-4E00-BD2B-F3EE9A0093CC}" presName="sibTrans" presStyleCnt="0"/>
      <dgm:spPr/>
    </dgm:pt>
    <dgm:pt modelId="{656158AC-8650-4B6B-B4F2-73A7A5D35BA3}" type="pres">
      <dgm:prSet presAssocID="{11B5643B-71E1-4575-BEE3-C9D453E13E7C}" presName="node" presStyleLbl="node1" presStyleIdx="7" presStyleCnt="11">
        <dgm:presLayoutVars>
          <dgm:bulletEnabled val="1"/>
        </dgm:presLayoutVars>
      </dgm:prSet>
      <dgm:spPr/>
    </dgm:pt>
    <dgm:pt modelId="{B5248E1F-D092-4AAC-8FC0-C4225842105B}" type="pres">
      <dgm:prSet presAssocID="{0F0C2F42-B41C-41A2-9BE9-B59AFF42B366}" presName="sibTrans" presStyleCnt="0"/>
      <dgm:spPr/>
    </dgm:pt>
    <dgm:pt modelId="{3709D803-F492-4C51-B26C-57BB6DBC59E7}" type="pres">
      <dgm:prSet presAssocID="{8D422E1B-DEDF-4119-96CA-9050E89BE91C}" presName="node" presStyleLbl="node1" presStyleIdx="8" presStyleCnt="11">
        <dgm:presLayoutVars>
          <dgm:bulletEnabled val="1"/>
        </dgm:presLayoutVars>
      </dgm:prSet>
      <dgm:spPr/>
    </dgm:pt>
    <dgm:pt modelId="{13A10718-A399-4D5D-BB86-01E4942F51EE}" type="pres">
      <dgm:prSet presAssocID="{7EEC1F34-066B-4BDA-AD1F-CDCFD7CC0A1D}" presName="sibTrans" presStyleCnt="0"/>
      <dgm:spPr/>
    </dgm:pt>
    <dgm:pt modelId="{1CE64A84-8104-4E45-8EAC-6DD686C67782}" type="pres">
      <dgm:prSet presAssocID="{BFF2811F-CF23-445C-BC04-FB5819BB5934}" presName="node" presStyleLbl="node1" presStyleIdx="9" presStyleCnt="11">
        <dgm:presLayoutVars>
          <dgm:bulletEnabled val="1"/>
        </dgm:presLayoutVars>
      </dgm:prSet>
      <dgm:spPr/>
    </dgm:pt>
    <dgm:pt modelId="{9B720616-FB61-4FC2-8055-30517D4FFEC9}" type="pres">
      <dgm:prSet presAssocID="{BCC8FE77-916C-4688-AF1F-5D8AD889B4F6}" presName="sibTrans" presStyleCnt="0"/>
      <dgm:spPr/>
    </dgm:pt>
    <dgm:pt modelId="{4933D811-8E10-4D8A-8C40-6668F4B48C15}" type="pres">
      <dgm:prSet presAssocID="{EC89C492-FF30-47F0-9608-512C58BDB711}" presName="node" presStyleLbl="node1" presStyleIdx="10" presStyleCnt="11">
        <dgm:presLayoutVars>
          <dgm:bulletEnabled val="1"/>
        </dgm:presLayoutVars>
      </dgm:prSet>
      <dgm:spPr/>
    </dgm:pt>
  </dgm:ptLst>
  <dgm:cxnLst>
    <dgm:cxn modelId="{4FB75701-1E0A-452F-B2F8-E25211F88300}" type="presOf" srcId="{0120A24D-1BA7-4979-A39A-4F87CC67E6FA}" destId="{149759EA-9E63-4E66-8114-02C2482DF6C3}" srcOrd="0" destOrd="0" presId="urn:microsoft.com/office/officeart/2005/8/layout/default"/>
    <dgm:cxn modelId="{D4346F04-41E3-4DD9-83D6-2665ABEF10A3}" type="presOf" srcId="{BFF2811F-CF23-445C-BC04-FB5819BB5934}" destId="{1CE64A84-8104-4E45-8EAC-6DD686C67782}" srcOrd="0" destOrd="0" presId="urn:microsoft.com/office/officeart/2005/8/layout/default"/>
    <dgm:cxn modelId="{DDD02517-C231-4B95-B759-929EE4C5C967}" srcId="{69E27BF4-9131-47C0-B5A1-7D6F613AC2DE}" destId="{B79C2336-FE71-4988-BE21-7F5014F92491}" srcOrd="3" destOrd="0" parTransId="{C50873CB-F33C-45EE-AFC9-4D9848529585}" sibTransId="{A3D52D33-8A8A-4402-B39B-963EA8B0870C}"/>
    <dgm:cxn modelId="{A147F420-425D-4A6E-AB10-FB75E19839D6}" srcId="{69E27BF4-9131-47C0-B5A1-7D6F613AC2DE}" destId="{0120A24D-1BA7-4979-A39A-4F87CC67E6FA}" srcOrd="0" destOrd="0" parTransId="{A6894137-F243-4B0F-9AC0-1B4A25EF6885}" sibTransId="{FF794C49-04DC-424E-849D-FB68BED84205}"/>
    <dgm:cxn modelId="{A1F4D035-B607-4CAD-978E-1B1774E070B2}" srcId="{69E27BF4-9131-47C0-B5A1-7D6F613AC2DE}" destId="{8CF23DDA-1EF0-470B-B650-1BD6127EEA8C}" srcOrd="1" destOrd="0" parTransId="{36DC4AD4-887F-4D07-8A65-FDBB76D7EAB4}" sibTransId="{AC083C4D-23C1-4E4B-82DD-372BB324135E}"/>
    <dgm:cxn modelId="{7A946636-44D5-416B-A3B5-7D36994208A3}" srcId="{69E27BF4-9131-47C0-B5A1-7D6F613AC2DE}" destId="{4C1956C0-B285-48B2-87B9-3BE033F82115}" srcOrd="4" destOrd="0" parTransId="{DE36C25F-0BE0-40CB-A305-F19FB666FF43}" sibTransId="{14EAA5A5-1E34-450E-A4F6-7F1BA4C3C57E}"/>
    <dgm:cxn modelId="{66F15C62-F7DC-4BE4-887E-E0C6641EF1F6}" type="presOf" srcId="{B79C2336-FE71-4988-BE21-7F5014F92491}" destId="{E11859DC-DF65-4428-86A3-B53E6C166BBC}" srcOrd="0" destOrd="0" presId="urn:microsoft.com/office/officeart/2005/8/layout/default"/>
    <dgm:cxn modelId="{F9D42245-9CDF-42E0-B95A-6B4C5733911B}" type="presOf" srcId="{4C1956C0-B285-48B2-87B9-3BE033F82115}" destId="{C10D5DCF-E1AD-47BA-A4CE-5AAFC1A94C73}" srcOrd="0" destOrd="0" presId="urn:microsoft.com/office/officeart/2005/8/layout/default"/>
    <dgm:cxn modelId="{357D1F69-2A01-40F8-9BAF-1E8F7F01487F}" type="presOf" srcId="{8CF23DDA-1EF0-470B-B650-1BD6127EEA8C}" destId="{C729FCCA-492B-493A-9563-40FD142E52CC}" srcOrd="0" destOrd="0" presId="urn:microsoft.com/office/officeart/2005/8/layout/default"/>
    <dgm:cxn modelId="{50EBC450-1302-42E4-9571-22A708E49C16}" type="presOf" srcId="{8D422E1B-DEDF-4119-96CA-9050E89BE91C}" destId="{3709D803-F492-4C51-B26C-57BB6DBC59E7}" srcOrd="0" destOrd="0" presId="urn:microsoft.com/office/officeart/2005/8/layout/default"/>
    <dgm:cxn modelId="{82CEC272-3B09-4783-96F2-D137B54276A8}" srcId="{69E27BF4-9131-47C0-B5A1-7D6F613AC2DE}" destId="{78339450-5858-4A32-8AAE-A539C53EABCB}" srcOrd="2" destOrd="0" parTransId="{2FE0E4A4-1140-4159-96A6-57FA398EEC7B}" sibTransId="{4E4B88BB-AEEA-43A8-ADA9-D0E0F79CA7F9}"/>
    <dgm:cxn modelId="{145DD052-FC94-439A-9128-107DBD689A1D}" type="presOf" srcId="{69E27BF4-9131-47C0-B5A1-7D6F613AC2DE}" destId="{F629661B-9644-4F6C-8E13-B2423049120B}" srcOrd="0" destOrd="0" presId="urn:microsoft.com/office/officeart/2005/8/layout/default"/>
    <dgm:cxn modelId="{4D3C2558-FE16-4250-B7F8-E5E6F7989DEA}" type="presOf" srcId="{EC89C492-FF30-47F0-9608-512C58BDB711}" destId="{4933D811-8E10-4D8A-8C40-6668F4B48C15}" srcOrd="0" destOrd="0" presId="urn:microsoft.com/office/officeart/2005/8/layout/default"/>
    <dgm:cxn modelId="{BAE8C778-DA36-4505-AD32-8DBC85573418}" type="presOf" srcId="{11B5643B-71E1-4575-BEE3-C9D453E13E7C}" destId="{656158AC-8650-4B6B-B4F2-73A7A5D35BA3}" srcOrd="0" destOrd="0" presId="urn:microsoft.com/office/officeart/2005/8/layout/default"/>
    <dgm:cxn modelId="{7936905A-8D13-4609-8387-50E0BC4A7042}" srcId="{69E27BF4-9131-47C0-B5A1-7D6F613AC2DE}" destId="{11B5643B-71E1-4575-BEE3-C9D453E13E7C}" srcOrd="7" destOrd="0" parTransId="{2E7C3CBA-E5A7-4016-9C6B-A7BCD1A4423C}" sibTransId="{0F0C2F42-B41C-41A2-9BE9-B59AFF42B366}"/>
    <dgm:cxn modelId="{DA88D387-E362-40BC-981B-D62E115EAFA2}" srcId="{69E27BF4-9131-47C0-B5A1-7D6F613AC2DE}" destId="{64AD4EE9-10F8-4E90-980E-3D379EF97A6A}" srcOrd="5" destOrd="0" parTransId="{AEBFDC81-A5ED-44B8-8DCC-57F0ADD3CD0E}" sibTransId="{59CEF59B-7A16-45D1-B40C-B44532A6BB46}"/>
    <dgm:cxn modelId="{A4CDF4A8-B277-4061-BB39-62A8256B2768}" type="presOf" srcId="{64AD4EE9-10F8-4E90-980E-3D379EF97A6A}" destId="{0C28E449-0160-4B04-82A2-7936BFF45CE4}" srcOrd="0" destOrd="0" presId="urn:microsoft.com/office/officeart/2005/8/layout/default"/>
    <dgm:cxn modelId="{F473B4B5-8A1F-4CBC-8B96-1CB3129771EE}" srcId="{69E27BF4-9131-47C0-B5A1-7D6F613AC2DE}" destId="{8D422E1B-DEDF-4119-96CA-9050E89BE91C}" srcOrd="8" destOrd="0" parTransId="{D00A66A4-8DF0-4964-A2AA-AEFBA42C1572}" sibTransId="{7EEC1F34-066B-4BDA-AD1F-CDCFD7CC0A1D}"/>
    <dgm:cxn modelId="{3404D1BA-6AC0-4F6B-A991-BD62B3F45055}" srcId="{69E27BF4-9131-47C0-B5A1-7D6F613AC2DE}" destId="{8C8F497F-58F7-4146-B7C2-9BCCD0879004}" srcOrd="6" destOrd="0" parTransId="{6A759BFC-06DE-4EFC-9F72-13F3480F638F}" sibTransId="{2C1D687B-3673-4E00-BD2B-F3EE9A0093CC}"/>
    <dgm:cxn modelId="{FAD9AEBE-2409-4EC1-A750-B6A5867C7E75}" srcId="{69E27BF4-9131-47C0-B5A1-7D6F613AC2DE}" destId="{BFF2811F-CF23-445C-BC04-FB5819BB5934}" srcOrd="9" destOrd="0" parTransId="{4E1FD782-BB5C-4B0E-9950-C5199DFB1A71}" sibTransId="{BCC8FE77-916C-4688-AF1F-5D8AD889B4F6}"/>
    <dgm:cxn modelId="{C1A5FEC3-10F2-495A-8646-378178C67ED2}" type="presOf" srcId="{8C8F497F-58F7-4146-B7C2-9BCCD0879004}" destId="{CD758717-2CDD-4ED7-BF77-754AF42F65DA}" srcOrd="0" destOrd="0" presId="urn:microsoft.com/office/officeart/2005/8/layout/default"/>
    <dgm:cxn modelId="{323506D8-3F30-40DD-83A9-EC6486B24FC1}" type="presOf" srcId="{78339450-5858-4A32-8AAE-A539C53EABCB}" destId="{D0D17B86-EB06-4C2C-9349-076EADD03860}" srcOrd="0" destOrd="0" presId="urn:microsoft.com/office/officeart/2005/8/layout/default"/>
    <dgm:cxn modelId="{0DF3CFD9-7A29-4E28-81F8-D553511E4BC9}" srcId="{69E27BF4-9131-47C0-B5A1-7D6F613AC2DE}" destId="{EC89C492-FF30-47F0-9608-512C58BDB711}" srcOrd="10" destOrd="0" parTransId="{D1A7CEB1-B06E-4364-B147-11BF6602BA54}" sibTransId="{584DB24B-57EC-4B17-A6D9-81C839133FF0}"/>
    <dgm:cxn modelId="{506B96FF-97A5-4312-BC39-DA6456B13EF5}" type="presParOf" srcId="{F629661B-9644-4F6C-8E13-B2423049120B}" destId="{149759EA-9E63-4E66-8114-02C2482DF6C3}" srcOrd="0" destOrd="0" presId="urn:microsoft.com/office/officeart/2005/8/layout/default"/>
    <dgm:cxn modelId="{3B260A5B-0624-45B7-B098-F250C0FD1FE0}" type="presParOf" srcId="{F629661B-9644-4F6C-8E13-B2423049120B}" destId="{A704E690-45CB-4AEE-8661-EFE68CF694A4}" srcOrd="1" destOrd="0" presId="urn:microsoft.com/office/officeart/2005/8/layout/default"/>
    <dgm:cxn modelId="{C66FC34F-9680-4CFA-861E-B85BDE5C964B}" type="presParOf" srcId="{F629661B-9644-4F6C-8E13-B2423049120B}" destId="{C729FCCA-492B-493A-9563-40FD142E52CC}" srcOrd="2" destOrd="0" presId="urn:microsoft.com/office/officeart/2005/8/layout/default"/>
    <dgm:cxn modelId="{B0A44923-4113-44AD-8E9F-E45C065F7D2B}" type="presParOf" srcId="{F629661B-9644-4F6C-8E13-B2423049120B}" destId="{D4AD1250-4D64-42DC-8B4F-BF27E4A4FD6A}" srcOrd="3" destOrd="0" presId="urn:microsoft.com/office/officeart/2005/8/layout/default"/>
    <dgm:cxn modelId="{068FCA18-42CD-4F66-A4A1-3204473D9E69}" type="presParOf" srcId="{F629661B-9644-4F6C-8E13-B2423049120B}" destId="{D0D17B86-EB06-4C2C-9349-076EADD03860}" srcOrd="4" destOrd="0" presId="urn:microsoft.com/office/officeart/2005/8/layout/default"/>
    <dgm:cxn modelId="{2FFB6105-E47C-4B46-9A72-278FBABF7710}" type="presParOf" srcId="{F629661B-9644-4F6C-8E13-B2423049120B}" destId="{BEC2ACD3-E56C-4870-9F13-25939253DCAD}" srcOrd="5" destOrd="0" presId="urn:microsoft.com/office/officeart/2005/8/layout/default"/>
    <dgm:cxn modelId="{6E8656B4-84D6-43D4-B6EB-84D2CE8582DC}" type="presParOf" srcId="{F629661B-9644-4F6C-8E13-B2423049120B}" destId="{E11859DC-DF65-4428-86A3-B53E6C166BBC}" srcOrd="6" destOrd="0" presId="urn:microsoft.com/office/officeart/2005/8/layout/default"/>
    <dgm:cxn modelId="{7AADECAE-68DE-489C-B78C-D4581779D74B}" type="presParOf" srcId="{F629661B-9644-4F6C-8E13-B2423049120B}" destId="{EDEFF824-3A10-4055-A0B9-C300DB107D74}" srcOrd="7" destOrd="0" presId="urn:microsoft.com/office/officeart/2005/8/layout/default"/>
    <dgm:cxn modelId="{5E043698-2AA9-482D-BDFC-566997841F6E}" type="presParOf" srcId="{F629661B-9644-4F6C-8E13-B2423049120B}" destId="{C10D5DCF-E1AD-47BA-A4CE-5AAFC1A94C73}" srcOrd="8" destOrd="0" presId="urn:microsoft.com/office/officeart/2005/8/layout/default"/>
    <dgm:cxn modelId="{E1ACE2AC-A00F-4A60-8045-DF7D426F974F}" type="presParOf" srcId="{F629661B-9644-4F6C-8E13-B2423049120B}" destId="{8B9A9D94-2A6C-4CA2-BD4C-204DFD5F0100}" srcOrd="9" destOrd="0" presId="urn:microsoft.com/office/officeart/2005/8/layout/default"/>
    <dgm:cxn modelId="{BFA0D6D9-F996-4ADE-8A5C-170C215865E5}" type="presParOf" srcId="{F629661B-9644-4F6C-8E13-B2423049120B}" destId="{0C28E449-0160-4B04-82A2-7936BFF45CE4}" srcOrd="10" destOrd="0" presId="urn:microsoft.com/office/officeart/2005/8/layout/default"/>
    <dgm:cxn modelId="{ADEBA9CD-E7F5-42FE-B54C-18823D14C57B}" type="presParOf" srcId="{F629661B-9644-4F6C-8E13-B2423049120B}" destId="{C0B42F7A-0418-4FB0-9418-7B7EFC9BEDAA}" srcOrd="11" destOrd="0" presId="urn:microsoft.com/office/officeart/2005/8/layout/default"/>
    <dgm:cxn modelId="{3A5C5E77-9B13-4633-BFA8-0AA0C569E5E1}" type="presParOf" srcId="{F629661B-9644-4F6C-8E13-B2423049120B}" destId="{CD758717-2CDD-4ED7-BF77-754AF42F65DA}" srcOrd="12" destOrd="0" presId="urn:microsoft.com/office/officeart/2005/8/layout/default"/>
    <dgm:cxn modelId="{E86840BD-63A7-4A85-9CBB-E5EB4245301B}" type="presParOf" srcId="{F629661B-9644-4F6C-8E13-B2423049120B}" destId="{754B02F0-172D-4BA6-9E9A-010DD7D1AFB3}" srcOrd="13" destOrd="0" presId="urn:microsoft.com/office/officeart/2005/8/layout/default"/>
    <dgm:cxn modelId="{41D9FDA2-AAE5-4D59-90A4-C747FACBF966}" type="presParOf" srcId="{F629661B-9644-4F6C-8E13-B2423049120B}" destId="{656158AC-8650-4B6B-B4F2-73A7A5D35BA3}" srcOrd="14" destOrd="0" presId="urn:microsoft.com/office/officeart/2005/8/layout/default"/>
    <dgm:cxn modelId="{C8E96802-57DE-47B3-B38F-84673E3DAB49}" type="presParOf" srcId="{F629661B-9644-4F6C-8E13-B2423049120B}" destId="{B5248E1F-D092-4AAC-8FC0-C4225842105B}" srcOrd="15" destOrd="0" presId="urn:microsoft.com/office/officeart/2005/8/layout/default"/>
    <dgm:cxn modelId="{BC897569-0621-4917-9B05-A4A0685B0411}" type="presParOf" srcId="{F629661B-9644-4F6C-8E13-B2423049120B}" destId="{3709D803-F492-4C51-B26C-57BB6DBC59E7}" srcOrd="16" destOrd="0" presId="urn:microsoft.com/office/officeart/2005/8/layout/default"/>
    <dgm:cxn modelId="{9D91575B-C2FE-4948-8B62-EA4D21E398F0}" type="presParOf" srcId="{F629661B-9644-4F6C-8E13-B2423049120B}" destId="{13A10718-A399-4D5D-BB86-01E4942F51EE}" srcOrd="17" destOrd="0" presId="urn:microsoft.com/office/officeart/2005/8/layout/default"/>
    <dgm:cxn modelId="{BC389FDE-12C2-4A6E-9C24-F5E901B8DA77}" type="presParOf" srcId="{F629661B-9644-4F6C-8E13-B2423049120B}" destId="{1CE64A84-8104-4E45-8EAC-6DD686C67782}" srcOrd="18" destOrd="0" presId="urn:microsoft.com/office/officeart/2005/8/layout/default"/>
    <dgm:cxn modelId="{9EB74A4D-A44B-4248-B9A1-385F0CCF9A24}" type="presParOf" srcId="{F629661B-9644-4F6C-8E13-B2423049120B}" destId="{9B720616-FB61-4FC2-8055-30517D4FFEC9}" srcOrd="19" destOrd="0" presId="urn:microsoft.com/office/officeart/2005/8/layout/default"/>
    <dgm:cxn modelId="{7135F11D-BD40-4785-851A-101CBD54002F}" type="presParOf" srcId="{F629661B-9644-4F6C-8E13-B2423049120B}" destId="{4933D811-8E10-4D8A-8C40-6668F4B48C15}"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78480-B611-4888-BB72-DD5E472735D7}">
      <dsp:nvSpPr>
        <dsp:cNvPr id="0" name=""/>
        <dsp:cNvSpPr/>
      </dsp:nvSpPr>
      <dsp:spPr>
        <a:xfrm>
          <a:off x="353251" y="539"/>
          <a:ext cx="4194858" cy="2516915"/>
        </a:xfrm>
        <a:prstGeom prst="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Securing applications, platform, integrations, data, and communication is a pervasive need in all architectures, Microservices or otherwise.</a:t>
          </a:r>
        </a:p>
      </dsp:txBody>
      <dsp:txXfrm>
        <a:off x="353251" y="539"/>
        <a:ext cx="4194858" cy="2516915"/>
      </dsp:txXfrm>
    </dsp:sp>
    <dsp:sp modelId="{5C7B4A27-443D-48A6-AEE4-003105EAE9D1}">
      <dsp:nvSpPr>
        <dsp:cNvPr id="0" name=""/>
        <dsp:cNvSpPr/>
      </dsp:nvSpPr>
      <dsp:spPr>
        <a:xfrm>
          <a:off x="4967595" y="539"/>
          <a:ext cx="4194858" cy="2516915"/>
        </a:xfrm>
        <a:prstGeom prst="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Value of client relationship, sensitivity of data, vulnerability to breaches is something that gets more and more highlighted in today’s world due to focus on these things and how much “software has eaten the world”.</a:t>
          </a:r>
        </a:p>
      </dsp:txBody>
      <dsp:txXfrm>
        <a:off x="4967595" y="539"/>
        <a:ext cx="4194858" cy="2516915"/>
      </dsp:txXfrm>
    </dsp:sp>
    <dsp:sp modelId="{5A3AD335-4282-4D39-A6E1-395CE9E8A6FA}">
      <dsp:nvSpPr>
        <dsp:cNvPr id="0" name=""/>
        <dsp:cNvSpPr/>
      </dsp:nvSpPr>
      <dsp:spPr>
        <a:xfrm>
          <a:off x="9581940" y="539"/>
          <a:ext cx="4194858" cy="2516915"/>
        </a:xfrm>
        <a:prstGeom prst="rect">
          <a:avLst/>
        </a:prstGeom>
        <a:solidFill>
          <a:srgbClr val="FF99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The Cloud and Cloud native architectures like Microservices has added to the complexity of security, but also made it easy to implement due to managed services like PaaS abstracting away much of these concerns from the developer.</a:t>
          </a:r>
        </a:p>
      </dsp:txBody>
      <dsp:txXfrm>
        <a:off x="9581940" y="539"/>
        <a:ext cx="4194858" cy="2516915"/>
      </dsp:txXfrm>
    </dsp:sp>
    <dsp:sp modelId="{21AE446D-664B-4005-A435-8F3D87B00E42}">
      <dsp:nvSpPr>
        <dsp:cNvPr id="0" name=""/>
        <dsp:cNvSpPr/>
      </dsp:nvSpPr>
      <dsp:spPr>
        <a:xfrm>
          <a:off x="353251" y="2936940"/>
          <a:ext cx="4194858" cy="2516915"/>
        </a:xfrm>
        <a:prstGeom prst="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But Security is a N-Dimensioned concern and doesn’t stop only at technology. </a:t>
          </a:r>
        </a:p>
      </dsp:txBody>
      <dsp:txXfrm>
        <a:off x="353251" y="2936940"/>
        <a:ext cx="4194858" cy="2516915"/>
      </dsp:txXfrm>
    </dsp:sp>
    <dsp:sp modelId="{F9DCE2ED-70E6-4379-91E8-1AF17FB3D143}">
      <dsp:nvSpPr>
        <dsp:cNvPr id="0" name=""/>
        <dsp:cNvSpPr/>
      </dsp:nvSpPr>
      <dsp:spPr>
        <a:xfrm>
          <a:off x="4967595" y="2936940"/>
          <a:ext cx="4194858" cy="2516915"/>
        </a:xfrm>
        <a:prstGeom prst="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Microservices architecture specifically reduces the ‘surface area’ of attack since the components of the application are isolated services and databases.</a:t>
          </a:r>
        </a:p>
      </dsp:txBody>
      <dsp:txXfrm>
        <a:off x="4967595" y="2936940"/>
        <a:ext cx="4194858" cy="2516915"/>
      </dsp:txXfrm>
    </dsp:sp>
    <dsp:sp modelId="{F96029FA-6BDC-4631-BFE2-9CB0C6E7BF90}">
      <dsp:nvSpPr>
        <dsp:cNvPr id="0" name=""/>
        <dsp:cNvSpPr/>
      </dsp:nvSpPr>
      <dsp:spPr>
        <a:xfrm>
          <a:off x="9581940" y="2936940"/>
          <a:ext cx="4194858" cy="2516915"/>
        </a:xfrm>
        <a:prstGeom prst="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Owing to distributed nature of Microservices, the user security like authentication, stateful session, and identity propagation across Microservices raises new challenges that need to be addressed. </a:t>
          </a:r>
        </a:p>
      </dsp:txBody>
      <dsp:txXfrm>
        <a:off x="9581940" y="2936940"/>
        <a:ext cx="4194858" cy="251691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4740B-2CCA-4720-BB55-6B2744C0E66C}">
      <dsp:nvSpPr>
        <dsp:cNvPr id="0" name=""/>
        <dsp:cNvSpPr/>
      </dsp:nvSpPr>
      <dsp:spPr>
        <a:xfrm>
          <a:off x="1245698" y="5597"/>
          <a:ext cx="3373767" cy="2024260"/>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ysClr val="window" lastClr="FFFFFF"/>
              </a:solidFill>
              <a:latin typeface="IBM Plex Sans" panose="020B0503050203000203" pitchFamily="34" charset="0"/>
              <a:ea typeface="+mn-ea"/>
              <a:cs typeface="+mn-cs"/>
            </a:rPr>
            <a:t>Cloud native applications are designed and built on the Cloud.</a:t>
          </a:r>
          <a:r>
            <a:rPr lang="en-US" sz="2000" b="1" i="0" kern="1200" dirty="0">
              <a:solidFill>
                <a:sysClr val="window" lastClr="FFFFFF"/>
              </a:solidFill>
              <a:latin typeface="IBM Plex Sans" panose="020B0503050203000203" pitchFamily="34" charset="0"/>
              <a:ea typeface="+mn-ea"/>
              <a:cs typeface="+mn-cs"/>
            </a:rPr>
            <a:t> </a:t>
          </a:r>
          <a:endParaRPr lang="en-US" sz="2000" kern="1200" dirty="0">
            <a:solidFill>
              <a:sysClr val="window" lastClr="FFFFFF"/>
            </a:solidFill>
            <a:latin typeface="IBM Plex Sans" panose="020B0503050203000203" pitchFamily="34" charset="0"/>
            <a:ea typeface="+mn-ea"/>
            <a:cs typeface="+mn-cs"/>
          </a:endParaRPr>
        </a:p>
      </dsp:txBody>
      <dsp:txXfrm>
        <a:off x="1245698" y="5597"/>
        <a:ext cx="3373767" cy="2024260"/>
      </dsp:txXfrm>
    </dsp:sp>
    <dsp:sp modelId="{D26BFE32-9C06-42CC-A623-908410ED198D}">
      <dsp:nvSpPr>
        <dsp:cNvPr id="0" name=""/>
        <dsp:cNvSpPr/>
      </dsp:nvSpPr>
      <dsp:spPr>
        <a:xfrm>
          <a:off x="4956843" y="5597"/>
          <a:ext cx="3373767" cy="2024260"/>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ysClr val="window" lastClr="FFFFFF"/>
              </a:solidFill>
              <a:latin typeface="IBM Plex Sans" panose="020B0503050203000203" pitchFamily="34" charset="0"/>
              <a:ea typeface="+mn-ea"/>
              <a:cs typeface="+mn-cs"/>
            </a:rPr>
            <a:t>‘Cloud native’ is a fundamentally new approach to application design and deployment that </a:t>
          </a:r>
          <a:r>
            <a:rPr lang="en-US" sz="2000" b="0" i="1" kern="1200" dirty="0">
              <a:solidFill>
                <a:sysClr val="window" lastClr="FFFFFF"/>
              </a:solidFill>
              <a:latin typeface="IBM Plex Sans" panose="020B0503050203000203" pitchFamily="34" charset="0"/>
              <a:ea typeface="+mn-ea"/>
              <a:cs typeface="+mn-cs"/>
            </a:rPr>
            <a:t>leverages native Cloud capabilities.</a:t>
          </a:r>
          <a:endParaRPr lang="en-US" sz="2000" kern="1200" dirty="0">
            <a:solidFill>
              <a:sysClr val="window" lastClr="FFFFFF"/>
            </a:solidFill>
            <a:latin typeface="IBM Plex Sans" panose="020B0503050203000203" pitchFamily="34" charset="0"/>
            <a:ea typeface="+mn-ea"/>
            <a:cs typeface="+mn-cs"/>
          </a:endParaRPr>
        </a:p>
      </dsp:txBody>
      <dsp:txXfrm>
        <a:off x="4956843" y="5597"/>
        <a:ext cx="3373767" cy="2024260"/>
      </dsp:txXfrm>
    </dsp:sp>
    <dsp:sp modelId="{CA27A2B2-7270-434A-99CE-2AD6404A9918}">
      <dsp:nvSpPr>
        <dsp:cNvPr id="0" name=""/>
        <dsp:cNvSpPr/>
      </dsp:nvSpPr>
      <dsp:spPr>
        <a:xfrm>
          <a:off x="8667988" y="5597"/>
          <a:ext cx="3373767" cy="2024260"/>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ysClr val="window" lastClr="FFFFFF"/>
              </a:solidFill>
              <a:latin typeface="IBM Plex Sans" panose="020B0503050203000203" pitchFamily="34" charset="0"/>
              <a:ea typeface="+mn-ea"/>
              <a:cs typeface="+mn-cs"/>
            </a:rPr>
            <a:t>auto-scaling, continuous deployment, and auto-management, Infrastructure as code (on-demand), Pay-As-You-Go, Distributed</a:t>
          </a:r>
          <a:endParaRPr lang="en-US" sz="2000" kern="1200" dirty="0">
            <a:solidFill>
              <a:sysClr val="window" lastClr="FFFFFF"/>
            </a:solidFill>
            <a:latin typeface="IBM Plex Sans" panose="020B0503050203000203" pitchFamily="34" charset="0"/>
            <a:ea typeface="+mn-ea"/>
            <a:cs typeface="+mn-cs"/>
          </a:endParaRPr>
        </a:p>
      </dsp:txBody>
      <dsp:txXfrm>
        <a:off x="8667988" y="5597"/>
        <a:ext cx="3373767" cy="2024260"/>
      </dsp:txXfrm>
    </dsp:sp>
    <dsp:sp modelId="{D18DC400-B7A4-4B75-BF1E-7F098ACA5486}">
      <dsp:nvSpPr>
        <dsp:cNvPr id="0" name=""/>
        <dsp:cNvSpPr/>
      </dsp:nvSpPr>
      <dsp:spPr>
        <a:xfrm>
          <a:off x="1245698" y="2367234"/>
          <a:ext cx="3373767" cy="2024260"/>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ysClr val="window" lastClr="FFFFFF"/>
              </a:solidFill>
              <a:latin typeface="IBM Plex Sans" panose="020B0503050203000203" pitchFamily="34" charset="0"/>
              <a:ea typeface="+mn-ea"/>
              <a:cs typeface="+mn-cs"/>
            </a:rPr>
            <a:t>From a developer’s perspective, Cloud native means shipping fast and often – without sacrificing reliability.</a:t>
          </a:r>
          <a:endParaRPr lang="en-US" sz="2000" kern="1200" dirty="0">
            <a:solidFill>
              <a:sysClr val="window" lastClr="FFFFFF"/>
            </a:solidFill>
            <a:latin typeface="IBM Plex Sans" panose="020B0503050203000203" pitchFamily="34" charset="0"/>
            <a:ea typeface="+mn-ea"/>
            <a:cs typeface="+mn-cs"/>
          </a:endParaRPr>
        </a:p>
      </dsp:txBody>
      <dsp:txXfrm>
        <a:off x="1245698" y="2367234"/>
        <a:ext cx="3373767" cy="2024260"/>
      </dsp:txXfrm>
    </dsp:sp>
    <dsp:sp modelId="{07DB4A55-F108-4441-9F68-E53D6E78C8DE}">
      <dsp:nvSpPr>
        <dsp:cNvPr id="0" name=""/>
        <dsp:cNvSpPr/>
      </dsp:nvSpPr>
      <dsp:spPr>
        <a:xfrm>
          <a:off x="4956843" y="2367234"/>
          <a:ext cx="3373767" cy="2024260"/>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ysClr val="window" lastClr="FFFFFF"/>
              </a:solidFill>
              <a:latin typeface="IBM Plex Sans" panose="020B0503050203000203" pitchFamily="34" charset="0"/>
              <a:ea typeface="+mn-ea"/>
              <a:cs typeface="+mn-cs"/>
            </a:rPr>
            <a:t>From an operations’ perspective, Cloud native means automatic management and massive economic gain in resource consumption.</a:t>
          </a:r>
          <a:endParaRPr lang="en-US" sz="2000" kern="1200" dirty="0">
            <a:solidFill>
              <a:sysClr val="window" lastClr="FFFFFF"/>
            </a:solidFill>
            <a:latin typeface="IBM Plex Sans" panose="020B0503050203000203" pitchFamily="34" charset="0"/>
            <a:ea typeface="+mn-ea"/>
            <a:cs typeface="+mn-cs"/>
          </a:endParaRPr>
        </a:p>
      </dsp:txBody>
      <dsp:txXfrm>
        <a:off x="4956843" y="2367234"/>
        <a:ext cx="3373767" cy="2024260"/>
      </dsp:txXfrm>
    </dsp:sp>
    <dsp:sp modelId="{F9086AAC-880B-419E-BDE0-61949BD52404}">
      <dsp:nvSpPr>
        <dsp:cNvPr id="0" name=""/>
        <dsp:cNvSpPr/>
      </dsp:nvSpPr>
      <dsp:spPr>
        <a:xfrm>
          <a:off x="8667988" y="2367234"/>
          <a:ext cx="3373767" cy="2024260"/>
        </a:xfrm>
        <a:prstGeom prst="rect">
          <a:avLst/>
        </a:prstGeom>
        <a:solidFill>
          <a:srgbClr val="ED7D31"/>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ysClr val="window" lastClr="FFFFFF"/>
              </a:solidFill>
              <a:latin typeface="IBM Plex Sans" panose="020B0503050203000203" pitchFamily="34" charset="0"/>
              <a:ea typeface="+mn-ea"/>
              <a:cs typeface="+mn-cs"/>
            </a:rPr>
            <a:t>Cloud native applications are typically built using a Microservices or container-based approach running on Linux.</a:t>
          </a:r>
          <a:endParaRPr lang="en-US" sz="2000" kern="1200" dirty="0">
            <a:solidFill>
              <a:sysClr val="window" lastClr="FFFFFF"/>
            </a:solidFill>
            <a:latin typeface="IBM Plex Sans" panose="020B0503050203000203" pitchFamily="34" charset="0"/>
            <a:ea typeface="+mn-ea"/>
            <a:cs typeface="+mn-cs"/>
          </a:endParaRPr>
        </a:p>
      </dsp:txBody>
      <dsp:txXfrm>
        <a:off x="8667988" y="2367234"/>
        <a:ext cx="3373767" cy="2024260"/>
      </dsp:txXfrm>
    </dsp:sp>
    <dsp:sp modelId="{4FAAB302-66E7-4022-BE1E-2AE5FC783E01}">
      <dsp:nvSpPr>
        <dsp:cNvPr id="0" name=""/>
        <dsp:cNvSpPr/>
      </dsp:nvSpPr>
      <dsp:spPr>
        <a:xfrm>
          <a:off x="4956843" y="4728872"/>
          <a:ext cx="3373767" cy="2024260"/>
        </a:xfrm>
        <a:prstGeom prst="rect">
          <a:avLst/>
        </a:prstGeom>
        <a:solidFill>
          <a:srgbClr val="ED7D31"/>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IBM Plex Sans" panose="020B0503050203000203" pitchFamily="34" charset="0"/>
              <a:ea typeface="+mn-ea"/>
              <a:cs typeface="+mn-cs"/>
            </a:rPr>
            <a:t>All the aspects of security as defined so far apply to Cloud native as well. In addition, it brings in newer aspects.</a:t>
          </a:r>
        </a:p>
      </dsp:txBody>
      <dsp:txXfrm>
        <a:off x="4956843" y="4728872"/>
        <a:ext cx="3373767" cy="20242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34740B-2CCA-4720-BB55-6B2744C0E66C}">
      <dsp:nvSpPr>
        <dsp:cNvPr id="0" name=""/>
        <dsp:cNvSpPr/>
      </dsp:nvSpPr>
      <dsp:spPr>
        <a:xfrm>
          <a:off x="714014" y="487"/>
          <a:ext cx="2642981" cy="2987582"/>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solidFill>
                <a:sysClr val="window" lastClr="FFFFFF"/>
              </a:solidFill>
              <a:latin typeface="IBM Plex Sans" panose="020B0503050203000203" pitchFamily="34" charset="0"/>
              <a:ea typeface="+mn-ea"/>
              <a:cs typeface="+mn-cs"/>
            </a:rPr>
            <a:t>CLOUD</a:t>
          </a:r>
          <a:endParaRPr lang="en-US" sz="1800" b="0" kern="1200" dirty="0">
            <a:solidFill>
              <a:sysClr val="window" lastClr="FFFFFF"/>
            </a:solidFill>
            <a:latin typeface="IBM Plex Sans" panose="020B0503050203000203" pitchFamily="34" charset="0"/>
            <a:ea typeface="+mn-ea"/>
            <a:cs typeface="+mn-cs"/>
          </a:endParaRP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Cloud Provider’s Security</a:t>
          </a:r>
        </a:p>
      </dsp:txBody>
      <dsp:txXfrm>
        <a:off x="714014" y="487"/>
        <a:ext cx="2642981" cy="2987582"/>
      </dsp:txXfrm>
    </dsp:sp>
    <dsp:sp modelId="{2E66E5CD-2CED-46EE-B4EB-14EC1F963018}">
      <dsp:nvSpPr>
        <dsp:cNvPr id="0" name=""/>
        <dsp:cNvSpPr/>
      </dsp:nvSpPr>
      <dsp:spPr>
        <a:xfrm>
          <a:off x="3504103" y="0"/>
          <a:ext cx="2656256" cy="2925203"/>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ysClr val="window" lastClr="FFFFFF"/>
              </a:solidFill>
              <a:latin typeface="IBM Plex Sans" panose="020B0503050203000203" pitchFamily="34" charset="0"/>
              <a:ea typeface="+mn-ea"/>
              <a:cs typeface="+mn-cs"/>
            </a:rPr>
            <a:t>CLUSTER</a:t>
          </a: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K8S Cluster Security</a:t>
          </a: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RBAC</a:t>
          </a:r>
        </a:p>
      </dsp:txBody>
      <dsp:txXfrm>
        <a:off x="3504103" y="0"/>
        <a:ext cx="2656256" cy="2925203"/>
      </dsp:txXfrm>
    </dsp:sp>
    <dsp:sp modelId="{B9ADD280-3F50-460E-8EB7-585E68483278}">
      <dsp:nvSpPr>
        <dsp:cNvPr id="0" name=""/>
        <dsp:cNvSpPr/>
      </dsp:nvSpPr>
      <dsp:spPr>
        <a:xfrm>
          <a:off x="686441" y="3247335"/>
          <a:ext cx="2724702" cy="3123043"/>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ysClr val="window" lastClr="FFFFFF"/>
              </a:solidFill>
              <a:latin typeface="IBM Plex Sans" panose="020B0503050203000203" pitchFamily="34" charset="0"/>
              <a:ea typeface="+mn-ea"/>
              <a:cs typeface="+mn-cs"/>
            </a:rPr>
            <a:t>CONTAINER</a:t>
          </a: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Image Vulnerability</a:t>
          </a: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Image Signing</a:t>
          </a:r>
        </a:p>
      </dsp:txBody>
      <dsp:txXfrm>
        <a:off x="686441" y="3247335"/>
        <a:ext cx="2724702" cy="3123043"/>
      </dsp:txXfrm>
    </dsp:sp>
    <dsp:sp modelId="{D8624326-E2E4-47E0-8119-C91ECB7A851A}">
      <dsp:nvSpPr>
        <dsp:cNvPr id="0" name=""/>
        <dsp:cNvSpPr/>
      </dsp:nvSpPr>
      <dsp:spPr>
        <a:xfrm>
          <a:off x="3608885" y="3253624"/>
          <a:ext cx="2629681" cy="3117241"/>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solidFill>
                <a:sysClr val="window" lastClr="FFFFFF"/>
              </a:solidFill>
              <a:latin typeface="IBM Plex Sans" panose="020B0503050203000203" pitchFamily="34" charset="0"/>
              <a:ea typeface="+mn-ea"/>
              <a:cs typeface="+mn-cs"/>
            </a:rPr>
            <a:t>CODE</a:t>
          </a: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TLS</a:t>
          </a: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Port Mapping</a:t>
          </a: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Security Of Dependencies</a:t>
          </a: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Static Code Analysis</a:t>
          </a:r>
        </a:p>
        <a:p>
          <a:pPr marL="171450" lvl="1" indent="-171450" algn="l" defTabSz="800100">
            <a:lnSpc>
              <a:spcPct val="90000"/>
            </a:lnSpc>
            <a:spcBef>
              <a:spcPct val="0"/>
            </a:spcBef>
            <a:spcAft>
              <a:spcPct val="15000"/>
            </a:spcAft>
            <a:buChar char="•"/>
          </a:pPr>
          <a:r>
            <a:rPr lang="en-US" sz="1800" kern="1200" dirty="0">
              <a:solidFill>
                <a:sysClr val="window" lastClr="FFFFFF"/>
              </a:solidFill>
              <a:latin typeface="IBM Plex Sans" panose="020B0503050203000203" pitchFamily="34" charset="0"/>
              <a:ea typeface="+mn-ea"/>
              <a:cs typeface="+mn-cs"/>
            </a:rPr>
            <a:t>Security Monkeys(Continuous Hacking)</a:t>
          </a:r>
        </a:p>
      </dsp:txBody>
      <dsp:txXfrm>
        <a:off x="3608885" y="3253624"/>
        <a:ext cx="2629681" cy="3117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8BDD1-AF91-4B32-B898-1D7AD0847C78}">
      <dsp:nvSpPr>
        <dsp:cNvPr id="0" name=""/>
        <dsp:cNvSpPr/>
      </dsp:nvSpPr>
      <dsp:spPr>
        <a:xfrm>
          <a:off x="141059" y="3166"/>
          <a:ext cx="4501979" cy="1836043"/>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2"/>
              </a:solidFill>
              <a:latin typeface="IBM Plex Sans" panose="020B0503050203000203" pitchFamily="34" charset="0"/>
            </a:rPr>
            <a:t>OAuth and </a:t>
          </a:r>
          <a:r>
            <a:rPr lang="en-US" sz="1800" b="0" i="0" kern="1200" dirty="0">
              <a:solidFill>
                <a:schemeClr val="bg2"/>
              </a:solidFill>
              <a:latin typeface="IBM Plex Sans" panose="020B0503050203000203" pitchFamily="34" charset="0"/>
            </a:rPr>
            <a:t>OpenID Connect (OIDC) </a:t>
          </a:r>
          <a:r>
            <a:rPr lang="en-IN" sz="1800" kern="1200" dirty="0">
              <a:solidFill>
                <a:schemeClr val="bg2"/>
              </a:solidFill>
              <a:latin typeface="IBM Plex Sans" panose="020B0503050203000203" pitchFamily="34" charset="0"/>
            </a:rPr>
            <a:t>provide much of what was mentioned in option 3 for AuthN and AuthZ.</a:t>
          </a:r>
        </a:p>
      </dsp:txBody>
      <dsp:txXfrm>
        <a:off x="141059" y="3166"/>
        <a:ext cx="4501979" cy="1836043"/>
      </dsp:txXfrm>
    </dsp:sp>
    <dsp:sp modelId="{292D2678-8737-40D5-8E2D-86B25DB15963}">
      <dsp:nvSpPr>
        <dsp:cNvPr id="0" name=""/>
        <dsp:cNvSpPr/>
      </dsp:nvSpPr>
      <dsp:spPr>
        <a:xfrm>
          <a:off x="4949046" y="3166"/>
          <a:ext cx="4172899" cy="1836043"/>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2"/>
              </a:solidFill>
              <a:latin typeface="IBM Plex Sans" panose="020B0503050203000203" pitchFamily="34" charset="0"/>
            </a:rPr>
            <a:t>OAuth is </a:t>
          </a:r>
          <a:r>
            <a:rPr lang="en-US" sz="1800" b="0" i="0" kern="1200" dirty="0">
              <a:solidFill>
                <a:schemeClr val="bg2"/>
              </a:solidFill>
              <a:latin typeface="IBM Plex Sans" panose="020B0503050203000203" pitchFamily="34" charset="0"/>
            </a:rPr>
            <a:t>an open standard for authorization.</a:t>
          </a:r>
          <a:endParaRPr lang="en-IN" sz="1800" kern="1200" dirty="0">
            <a:solidFill>
              <a:schemeClr val="bg2"/>
            </a:solidFill>
            <a:latin typeface="IBM Plex Sans" panose="020B0503050203000203" pitchFamily="34" charset="0"/>
          </a:endParaRPr>
        </a:p>
      </dsp:txBody>
      <dsp:txXfrm>
        <a:off x="4949046" y="3166"/>
        <a:ext cx="4172899" cy="1836043"/>
      </dsp:txXfrm>
    </dsp:sp>
    <dsp:sp modelId="{C41AD1AD-5E0C-4BDD-AC86-D52AB36E106D}">
      <dsp:nvSpPr>
        <dsp:cNvPr id="0" name=""/>
        <dsp:cNvSpPr/>
      </dsp:nvSpPr>
      <dsp:spPr>
        <a:xfrm>
          <a:off x="9427952" y="3166"/>
          <a:ext cx="4296097" cy="1836043"/>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OAuth is a standard that apps can use to provide client applications with ‘secure delegated access’.</a:t>
          </a:r>
          <a:endParaRPr lang="en-IN" sz="1800" kern="1200" dirty="0">
            <a:solidFill>
              <a:schemeClr val="bg2"/>
            </a:solidFill>
            <a:latin typeface="IBM Plex Sans" panose="020B0503050203000203" pitchFamily="34" charset="0"/>
          </a:endParaRPr>
        </a:p>
      </dsp:txBody>
      <dsp:txXfrm>
        <a:off x="9427952" y="3166"/>
        <a:ext cx="4296097" cy="1836043"/>
      </dsp:txXfrm>
    </dsp:sp>
    <dsp:sp modelId="{7D11BD99-5A83-475A-AC88-CB819202BA46}">
      <dsp:nvSpPr>
        <dsp:cNvPr id="0" name=""/>
        <dsp:cNvSpPr/>
      </dsp:nvSpPr>
      <dsp:spPr>
        <a:xfrm>
          <a:off x="175898" y="2145218"/>
          <a:ext cx="4501581" cy="1836043"/>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OAuth works over HTTPS and authorizes devices, APIs, servers, and applications with access tokens rather than credentials.</a:t>
          </a:r>
          <a:endParaRPr lang="en-IN" sz="1800" kern="1200" dirty="0">
            <a:solidFill>
              <a:schemeClr val="bg2"/>
            </a:solidFill>
            <a:latin typeface="IBM Plex Sans" panose="020B0503050203000203" pitchFamily="34" charset="0"/>
          </a:endParaRPr>
        </a:p>
      </dsp:txBody>
      <dsp:txXfrm>
        <a:off x="175898" y="2145218"/>
        <a:ext cx="4501581" cy="1836043"/>
      </dsp:txXfrm>
    </dsp:sp>
    <dsp:sp modelId="{D2A22C97-A97E-4D3B-9D06-F90675E24AEA}">
      <dsp:nvSpPr>
        <dsp:cNvPr id="0" name=""/>
        <dsp:cNvSpPr/>
      </dsp:nvSpPr>
      <dsp:spPr>
        <a:xfrm>
          <a:off x="4948082" y="2145218"/>
          <a:ext cx="4194013" cy="1836043"/>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OAuth 2.0 is the most widely used form of OAuth. There is OAuth 1.0 as well, which is an older specification and 2.0 is not compatible with 1.0.</a:t>
          </a:r>
          <a:endParaRPr lang="en-IN" sz="1800" kern="1200" dirty="0">
            <a:solidFill>
              <a:schemeClr val="bg2"/>
            </a:solidFill>
            <a:latin typeface="IBM Plex Sans" panose="020B0503050203000203" pitchFamily="34" charset="0"/>
          </a:endParaRPr>
        </a:p>
      </dsp:txBody>
      <dsp:txXfrm>
        <a:off x="4948082" y="2145218"/>
        <a:ext cx="4194013" cy="1836043"/>
      </dsp:txXfrm>
    </dsp:sp>
    <dsp:sp modelId="{216D7A73-043A-4AFF-B8B8-0CF69E4DB856}">
      <dsp:nvSpPr>
        <dsp:cNvPr id="0" name=""/>
        <dsp:cNvSpPr/>
      </dsp:nvSpPr>
      <dsp:spPr>
        <a:xfrm>
          <a:off x="9402661" y="2145218"/>
          <a:ext cx="4367397" cy="1836043"/>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OIDC extends OAuth 2.0. Since OAuth is a pure authorization protocol, OIDC extends the same to standardize the authentication process. So, apart from access_token, OIDC provider also provides id_token.</a:t>
          </a:r>
          <a:endParaRPr lang="en-IN" sz="1800" kern="1200" dirty="0">
            <a:solidFill>
              <a:schemeClr val="bg2"/>
            </a:solidFill>
            <a:latin typeface="IBM Plex Sans" panose="020B0503050203000203" pitchFamily="34" charset="0"/>
          </a:endParaRPr>
        </a:p>
      </dsp:txBody>
      <dsp:txXfrm>
        <a:off x="9402661" y="2145218"/>
        <a:ext cx="4367397" cy="1836043"/>
      </dsp:txXfrm>
    </dsp:sp>
    <dsp:sp modelId="{15360ADF-3CF7-4C23-AE0D-3C5FF1D41361}">
      <dsp:nvSpPr>
        <dsp:cNvPr id="0" name=""/>
        <dsp:cNvSpPr/>
      </dsp:nvSpPr>
      <dsp:spPr>
        <a:xfrm>
          <a:off x="4641998" y="4276546"/>
          <a:ext cx="4834058" cy="1836043"/>
        </a:xfrm>
        <a:prstGeom prst="rect">
          <a:avLst/>
        </a:prstGeom>
        <a:solidFill>
          <a:srgbClr val="FF99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2"/>
              </a:solidFill>
              <a:latin typeface="IBM Plex Sans" panose="020B0503050203000203" pitchFamily="34" charset="0"/>
            </a:rPr>
            <a:t>These two standards provide delegated authentication and authorization and are suited for REST API and Microservices security.</a:t>
          </a:r>
        </a:p>
      </dsp:txBody>
      <dsp:txXfrm>
        <a:off x="4641998" y="4276546"/>
        <a:ext cx="4834058" cy="1836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8BDD1-AF91-4B32-B898-1D7AD0847C78}">
      <dsp:nvSpPr>
        <dsp:cNvPr id="0" name=""/>
        <dsp:cNvSpPr/>
      </dsp:nvSpPr>
      <dsp:spPr>
        <a:xfrm>
          <a:off x="144217" y="3237"/>
          <a:ext cx="4602770" cy="1877149"/>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OAuth was created as a response to the direct authentication pattern.</a:t>
          </a:r>
          <a:endParaRPr lang="en-IN" sz="1800" kern="1200" dirty="0">
            <a:solidFill>
              <a:schemeClr val="bg2"/>
            </a:solidFill>
            <a:latin typeface="IBM Plex Sans" panose="020B0503050203000203" pitchFamily="34" charset="0"/>
          </a:endParaRPr>
        </a:p>
      </dsp:txBody>
      <dsp:txXfrm>
        <a:off x="144217" y="3237"/>
        <a:ext cx="4602770" cy="1877149"/>
      </dsp:txXfrm>
    </dsp:sp>
    <dsp:sp modelId="{292D2678-8737-40D5-8E2D-86B25DB15963}">
      <dsp:nvSpPr>
        <dsp:cNvPr id="0" name=""/>
        <dsp:cNvSpPr/>
      </dsp:nvSpPr>
      <dsp:spPr>
        <a:xfrm>
          <a:off x="5059845" y="3237"/>
          <a:ext cx="4266322" cy="1877149"/>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OAuth is a delegated authorization framework for REST/APIs.</a:t>
          </a:r>
          <a:endParaRPr lang="en-IN" sz="1800" kern="1200" dirty="0">
            <a:solidFill>
              <a:schemeClr val="bg2"/>
            </a:solidFill>
            <a:latin typeface="IBM Plex Sans" panose="020B0503050203000203" pitchFamily="34" charset="0"/>
          </a:endParaRPr>
        </a:p>
      </dsp:txBody>
      <dsp:txXfrm>
        <a:off x="5059845" y="3237"/>
        <a:ext cx="4266322" cy="1877149"/>
      </dsp:txXfrm>
    </dsp:sp>
    <dsp:sp modelId="{C41AD1AD-5E0C-4BDD-AC86-D52AB36E106D}">
      <dsp:nvSpPr>
        <dsp:cNvPr id="0" name=""/>
        <dsp:cNvSpPr/>
      </dsp:nvSpPr>
      <dsp:spPr>
        <a:xfrm>
          <a:off x="9639026" y="3237"/>
          <a:ext cx="4392279" cy="1877149"/>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It enables apps to obtain limited access (scopes) to a user’s data without giving away a user’s password.</a:t>
          </a:r>
          <a:endParaRPr lang="en-IN" sz="1800" kern="1200" dirty="0">
            <a:solidFill>
              <a:schemeClr val="bg2"/>
            </a:solidFill>
            <a:latin typeface="IBM Plex Sans" panose="020B0503050203000203" pitchFamily="34" charset="0"/>
          </a:endParaRPr>
        </a:p>
      </dsp:txBody>
      <dsp:txXfrm>
        <a:off x="9639026" y="3237"/>
        <a:ext cx="4392279" cy="1877149"/>
      </dsp:txXfrm>
    </dsp:sp>
    <dsp:sp modelId="{7D11BD99-5A83-475A-AC88-CB819202BA46}">
      <dsp:nvSpPr>
        <dsp:cNvPr id="0" name=""/>
        <dsp:cNvSpPr/>
      </dsp:nvSpPr>
      <dsp:spPr>
        <a:xfrm>
          <a:off x="179836" y="2193245"/>
          <a:ext cx="4602363" cy="1877149"/>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Before OAuth, sites would prompt you to enter your username and password directly into a form and they would login to your data (e.g. your Gmail account) as you. This is often called </a:t>
          </a:r>
          <a:r>
            <a:rPr lang="en-US" sz="1800" b="0" i="0" kern="1200" dirty="0">
              <a:latin typeface="IBM Plex Sans" panose="020B0503050203000203" pitchFamily="34" charset="0"/>
              <a:hlinkClick xmlns:r="http://schemas.openxmlformats.org/officeDocument/2006/relationships" r:id="rId1"/>
            </a:rPr>
            <a:t>the password anti-pattern</a:t>
          </a:r>
          <a:r>
            <a:rPr lang="en-US" sz="1800" b="0" i="0" kern="1200" dirty="0">
              <a:solidFill>
                <a:schemeClr val="bg2"/>
              </a:solidFill>
              <a:latin typeface="IBM Plex Sans" panose="020B0503050203000203" pitchFamily="34" charset="0"/>
            </a:rPr>
            <a:t>.</a:t>
          </a:r>
          <a:endParaRPr lang="en-IN" sz="1800" kern="1200" dirty="0">
            <a:solidFill>
              <a:schemeClr val="bg2"/>
            </a:solidFill>
            <a:latin typeface="IBM Plex Sans" panose="020B0503050203000203" pitchFamily="34" charset="0"/>
          </a:endParaRPr>
        </a:p>
      </dsp:txBody>
      <dsp:txXfrm>
        <a:off x="179836" y="2193245"/>
        <a:ext cx="4602363" cy="1877149"/>
      </dsp:txXfrm>
    </dsp:sp>
    <dsp:sp modelId="{D2A22C97-A97E-4D3B-9D06-F90675E24AEA}">
      <dsp:nvSpPr>
        <dsp:cNvPr id="0" name=""/>
        <dsp:cNvSpPr/>
      </dsp:nvSpPr>
      <dsp:spPr>
        <a:xfrm>
          <a:off x="5058860" y="2193245"/>
          <a:ext cx="4287909" cy="1877149"/>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To create a better system for the web, federated identity was created for single sign-on (SSO).</a:t>
          </a:r>
          <a:endParaRPr lang="en-IN" sz="1800" kern="1200" dirty="0">
            <a:solidFill>
              <a:schemeClr val="bg2"/>
            </a:solidFill>
            <a:latin typeface="IBM Plex Sans" panose="020B0503050203000203" pitchFamily="34" charset="0"/>
          </a:endParaRPr>
        </a:p>
      </dsp:txBody>
      <dsp:txXfrm>
        <a:off x="5058860" y="2193245"/>
        <a:ext cx="4287909" cy="1877149"/>
      </dsp:txXfrm>
    </dsp:sp>
    <dsp:sp modelId="{216D7A73-043A-4AFF-B8B8-0CF69E4DB856}">
      <dsp:nvSpPr>
        <dsp:cNvPr id="0" name=""/>
        <dsp:cNvSpPr/>
      </dsp:nvSpPr>
      <dsp:spPr>
        <a:xfrm>
          <a:off x="9613168" y="2193245"/>
          <a:ext cx="4465175" cy="1877149"/>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In this scenario, an end user talks to their identity provider, and the identity provider generates a cryptographically signed token, which it hands off to the application to authenticate the user. The application trusts the identity provider. </a:t>
          </a:r>
          <a:endParaRPr lang="en-IN" sz="1800" kern="1200" dirty="0">
            <a:solidFill>
              <a:schemeClr val="bg2"/>
            </a:solidFill>
            <a:latin typeface="IBM Plex Sans" panose="020B0503050203000203" pitchFamily="34" charset="0"/>
          </a:endParaRPr>
        </a:p>
      </dsp:txBody>
      <dsp:txXfrm>
        <a:off x="9613168" y="2193245"/>
        <a:ext cx="4465175" cy="1877149"/>
      </dsp:txXfrm>
    </dsp:sp>
    <dsp:sp modelId="{15360ADF-3CF7-4C23-AE0D-3C5FF1D41361}">
      <dsp:nvSpPr>
        <dsp:cNvPr id="0" name=""/>
        <dsp:cNvSpPr/>
      </dsp:nvSpPr>
      <dsp:spPr>
        <a:xfrm>
          <a:off x="4745923" y="4372290"/>
          <a:ext cx="4942283" cy="1877149"/>
        </a:xfrm>
        <a:prstGeom prst="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It supports server-to-server apps, </a:t>
          </a:r>
        </a:p>
        <a:p>
          <a:pPr marL="0" lvl="0" indent="0" algn="ctr" defTabSz="800100">
            <a:lnSpc>
              <a:spcPct val="90000"/>
            </a:lnSpc>
            <a:spcBef>
              <a:spcPct val="0"/>
            </a:spcBef>
            <a:spcAft>
              <a:spcPct val="35000"/>
            </a:spcAft>
            <a:buNone/>
          </a:pPr>
          <a:r>
            <a:rPr lang="en-US" sz="1800" b="0" i="0" kern="1200" dirty="0">
              <a:solidFill>
                <a:schemeClr val="bg2"/>
              </a:solidFill>
              <a:latin typeface="IBM Plex Sans" panose="020B0503050203000203" pitchFamily="34" charset="0"/>
            </a:rPr>
            <a:t>browser-based apps, mobile/native apps, and consoles.</a:t>
          </a:r>
          <a:endParaRPr lang="en-IN" sz="1800" kern="1200" dirty="0">
            <a:solidFill>
              <a:schemeClr val="bg2"/>
            </a:solidFill>
            <a:latin typeface="IBM Plex Sans" panose="020B0503050203000203" pitchFamily="34" charset="0"/>
          </a:endParaRPr>
        </a:p>
      </dsp:txBody>
      <dsp:txXfrm>
        <a:off x="4745923" y="4372290"/>
        <a:ext cx="4942283" cy="18771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8BDD1-AF91-4B32-B898-1D7AD0847C78}">
      <dsp:nvSpPr>
        <dsp:cNvPr id="0" name=""/>
        <dsp:cNvSpPr/>
      </dsp:nvSpPr>
      <dsp:spPr>
        <a:xfrm>
          <a:off x="5803" y="391988"/>
          <a:ext cx="4570694" cy="2366825"/>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How do services authenticate with each other?</a:t>
          </a:r>
        </a:p>
      </dsp:txBody>
      <dsp:txXfrm>
        <a:off x="5803" y="391988"/>
        <a:ext cx="4570694" cy="2366825"/>
      </dsp:txXfrm>
    </dsp:sp>
    <dsp:sp modelId="{292D2678-8737-40D5-8E2D-86B25DB15963}">
      <dsp:nvSpPr>
        <dsp:cNvPr id="0" name=""/>
        <dsp:cNvSpPr/>
      </dsp:nvSpPr>
      <dsp:spPr>
        <a:xfrm>
          <a:off x="4887176" y="391988"/>
          <a:ext cx="4236591" cy="2366825"/>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In a distributed system such as Microservices, a request would be fulfilled by collaborating services across networks. </a:t>
          </a:r>
        </a:p>
      </dsp:txBody>
      <dsp:txXfrm>
        <a:off x="4887176" y="391988"/>
        <a:ext cx="4236591" cy="2366825"/>
      </dsp:txXfrm>
    </dsp:sp>
    <dsp:sp modelId="{C41AD1AD-5E0C-4BDD-AC86-D52AB36E106D}">
      <dsp:nvSpPr>
        <dsp:cNvPr id="0" name=""/>
        <dsp:cNvSpPr/>
      </dsp:nvSpPr>
      <dsp:spPr>
        <a:xfrm>
          <a:off x="9434446" y="391988"/>
          <a:ext cx="4361670" cy="2366825"/>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rPr>
            <a:t>A network is an unknown, unreliable land where anything is possible. From the time a service makes a request and the time another service receives a request, the possibilities of what can happen in between the transport are endless.</a:t>
          </a:r>
          <a:endParaRPr lang="en-IN" sz="2000" kern="1200" dirty="0">
            <a:solidFill>
              <a:schemeClr val="bg2"/>
            </a:solidFill>
            <a:latin typeface="IBM Plex Sans" panose="020B0503050203000203" pitchFamily="34" charset="0"/>
          </a:endParaRPr>
        </a:p>
      </dsp:txBody>
      <dsp:txXfrm>
        <a:off x="9434446" y="391988"/>
        <a:ext cx="4361670" cy="2366825"/>
      </dsp:txXfrm>
    </dsp:sp>
    <dsp:sp modelId="{216D7A73-043A-4AFF-B8B8-0CF69E4DB856}">
      <dsp:nvSpPr>
        <dsp:cNvPr id="0" name=""/>
        <dsp:cNvSpPr/>
      </dsp:nvSpPr>
      <dsp:spPr>
        <a:xfrm>
          <a:off x="2074670" y="3107118"/>
          <a:ext cx="4434058" cy="2561825"/>
        </a:xfrm>
        <a:prstGeom prst="rect">
          <a:avLst/>
        </a:prstGeom>
        <a:solidFill>
          <a:srgbClr val="FF9900"/>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Although most Microservices would operate inside the perimeter of the enterprise data centre or Cloud, it is still an unreliable journey.</a:t>
          </a:r>
        </a:p>
      </dsp:txBody>
      <dsp:txXfrm>
        <a:off x="2074670" y="3107118"/>
        <a:ext cx="4434058" cy="2561825"/>
      </dsp:txXfrm>
    </dsp:sp>
    <dsp:sp modelId="{15360ADF-3CF7-4C23-AE0D-3C5FF1D41361}">
      <dsp:nvSpPr>
        <dsp:cNvPr id="0" name=""/>
        <dsp:cNvSpPr/>
      </dsp:nvSpPr>
      <dsp:spPr>
        <a:xfrm>
          <a:off x="6947810" y="3058606"/>
          <a:ext cx="4907842" cy="2637078"/>
        </a:xfrm>
        <a:prstGeom prst="rect">
          <a:avLst/>
        </a:prstGeom>
        <a:solidFill>
          <a:srgbClr val="FF99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bg2"/>
              </a:solidFill>
              <a:latin typeface="IBM Plex Sans" panose="020B0503050203000203" pitchFamily="34" charset="0"/>
            </a:rPr>
            <a:t>Most implementations secure the edge services by putting them inside the DMZ and put the business services behind a DMZ, so that surface area of any potential attack is restricted to the services in DMZ only. DMZ typically contains user facing services, which would be UI, Open APIs, and Open FTP.</a:t>
          </a:r>
        </a:p>
      </dsp:txBody>
      <dsp:txXfrm>
        <a:off x="6947810" y="3058606"/>
        <a:ext cx="4907842" cy="26370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8BDD1-AF91-4B32-B898-1D7AD0847C78}">
      <dsp:nvSpPr>
        <dsp:cNvPr id="0" name=""/>
        <dsp:cNvSpPr/>
      </dsp:nvSpPr>
      <dsp:spPr>
        <a:xfrm>
          <a:off x="49781" y="1"/>
          <a:ext cx="3574803" cy="2253098"/>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bg2"/>
              </a:solidFill>
              <a:latin typeface="IBM Plex Sans" panose="020B0503050203000203" pitchFamily="34" charset="0"/>
            </a:rPr>
            <a:t>Even with the most secure datacentre and Cloud security, the underlying data may still be vulnerable.</a:t>
          </a:r>
        </a:p>
      </dsp:txBody>
      <dsp:txXfrm>
        <a:off x="49781" y="1"/>
        <a:ext cx="3574803" cy="2253098"/>
      </dsp:txXfrm>
    </dsp:sp>
    <dsp:sp modelId="{292D2678-8737-40D5-8E2D-86B25DB15963}">
      <dsp:nvSpPr>
        <dsp:cNvPr id="0" name=""/>
        <dsp:cNvSpPr/>
      </dsp:nvSpPr>
      <dsp:spPr>
        <a:xfrm>
          <a:off x="3774951" y="0"/>
          <a:ext cx="3691493" cy="2252396"/>
        </a:xfrm>
        <a:prstGeom prst="rect">
          <a:avLst/>
        </a:prstGeom>
        <a:solidFill>
          <a:schemeClr val="tx1">
            <a:lumMod val="75000"/>
            <a:lumOff val="25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bg2"/>
              </a:solidFill>
              <a:latin typeface="IBM Plex Sans" panose="020B0503050203000203" pitchFamily="34" charset="0"/>
            </a:rPr>
            <a:t>Database security needs to ensure that in an event of a breach, it is not possible(or very difficult) for an attacker to get access to plain readable data.</a:t>
          </a:r>
        </a:p>
      </dsp:txBody>
      <dsp:txXfrm>
        <a:off x="3774951" y="0"/>
        <a:ext cx="3691493" cy="2252396"/>
      </dsp:txXfrm>
    </dsp:sp>
    <dsp:sp modelId="{C41AD1AD-5E0C-4BDD-AC86-D52AB36E106D}">
      <dsp:nvSpPr>
        <dsp:cNvPr id="0" name=""/>
        <dsp:cNvSpPr/>
      </dsp:nvSpPr>
      <dsp:spPr>
        <a:xfrm>
          <a:off x="149323" y="2457858"/>
          <a:ext cx="3428775" cy="1887620"/>
        </a:xfrm>
        <a:prstGeom prst="rect">
          <a:avLst/>
        </a:prstGeom>
        <a:solidFill>
          <a:srgbClr val="FF9900"/>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bg2"/>
              </a:solidFill>
              <a:latin typeface="IBM Plex Sans" panose="020B0503050203000203" pitchFamily="34" charset="0"/>
            </a:rPr>
            <a:t>Protecting data and datastores should be part of the ‘DEFENSE IN DEPTH’ approach towards security.</a:t>
          </a:r>
        </a:p>
      </dsp:txBody>
      <dsp:txXfrm>
        <a:off x="149323" y="2457858"/>
        <a:ext cx="3428775" cy="1887620"/>
      </dsp:txXfrm>
    </dsp:sp>
    <dsp:sp modelId="{216D7A73-043A-4AFF-B8B8-0CF69E4DB856}">
      <dsp:nvSpPr>
        <dsp:cNvPr id="0" name=""/>
        <dsp:cNvSpPr/>
      </dsp:nvSpPr>
      <dsp:spPr>
        <a:xfrm>
          <a:off x="3765233" y="2405106"/>
          <a:ext cx="3701211" cy="1993191"/>
        </a:xfrm>
        <a:prstGeom prst="rect">
          <a:avLst/>
        </a:prstGeom>
        <a:solidFill>
          <a:srgbClr val="FF9900"/>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bg2"/>
              </a:solidFill>
              <a:latin typeface="IBM Plex Sans" panose="020B0503050203000203" pitchFamily="34" charset="0"/>
            </a:rPr>
            <a:t>Application data can be at REST or IN-MOTION or IN-USE across many type of datastores like DATABASE, FILES, SAN, MEMORY, STREAMS, MIDDLEWARE, TAPES, ARCHIVES, MOBILE DEVICES, etc.</a:t>
          </a:r>
        </a:p>
      </dsp:txBody>
      <dsp:txXfrm>
        <a:off x="3765233" y="2405106"/>
        <a:ext cx="3701211" cy="1993191"/>
      </dsp:txXfrm>
    </dsp:sp>
    <dsp:sp modelId="{15360ADF-3CF7-4C23-AE0D-3C5FF1D41361}">
      <dsp:nvSpPr>
        <dsp:cNvPr id="0" name=""/>
        <dsp:cNvSpPr/>
      </dsp:nvSpPr>
      <dsp:spPr>
        <a:xfrm>
          <a:off x="1928617" y="4523893"/>
          <a:ext cx="3489115" cy="2011430"/>
        </a:xfrm>
        <a:prstGeom prst="rect">
          <a:avLst/>
        </a:prstGeom>
        <a:solidFill>
          <a:srgbClr val="FF9900"/>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solidFill>
                <a:schemeClr val="bg2"/>
              </a:solidFill>
              <a:latin typeface="IBM Plex Sans" panose="020B0503050203000203" pitchFamily="34" charset="0"/>
            </a:rPr>
            <a:t>Data Security is also a regulatory requirements as per laws specific in geographies such as PCI-DSS(Cards), HIPPA(Insurance), and GDPR.</a:t>
          </a:r>
        </a:p>
      </dsp:txBody>
      <dsp:txXfrm>
        <a:off x="1928617" y="4523893"/>
        <a:ext cx="3489115" cy="20114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B4383-DD04-45EA-8D0F-06EC757B5945}">
      <dsp:nvSpPr>
        <dsp:cNvPr id="0" name=""/>
        <dsp:cNvSpPr/>
      </dsp:nvSpPr>
      <dsp:spPr>
        <a:xfrm>
          <a:off x="500647" y="1"/>
          <a:ext cx="3107023" cy="3916789"/>
        </a:xfrm>
        <a:prstGeom prst="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2"/>
              </a:solidFill>
              <a:latin typeface="IBM Plex Sans" panose="020B0503050203000203" pitchFamily="34" charset="0"/>
            </a:rPr>
            <a:t>Confidentiality</a:t>
          </a:r>
          <a:r>
            <a:rPr lang="en-US" sz="1800" b="0" i="0" kern="1200" dirty="0">
              <a:solidFill>
                <a:schemeClr val="bg2"/>
              </a:solidFill>
              <a:latin typeface="IBM Plex Sans" panose="020B0503050203000203" pitchFamily="34" charset="0"/>
            </a:rPr>
            <a:t> – ensures that sensitive information are accessed only by an authorized person and kept away from those not authorized to possess them. It is implemented using security mechanisms such as usernames, passwords, access control lists (ACLs), and encryption.</a:t>
          </a:r>
          <a:endParaRPr lang="en-US" sz="1800" kern="1200" dirty="0">
            <a:solidFill>
              <a:schemeClr val="bg2"/>
            </a:solidFill>
            <a:latin typeface="IBM Plex Sans" panose="020B0503050203000203" pitchFamily="34" charset="0"/>
          </a:endParaRPr>
        </a:p>
      </dsp:txBody>
      <dsp:txXfrm>
        <a:off x="500647" y="1"/>
        <a:ext cx="3107023" cy="3916789"/>
      </dsp:txXfrm>
    </dsp:sp>
    <dsp:sp modelId="{4B71E1C1-CAF4-4449-9C87-4D8D0B4225EE}">
      <dsp:nvSpPr>
        <dsp:cNvPr id="0" name=""/>
        <dsp:cNvSpPr/>
      </dsp:nvSpPr>
      <dsp:spPr>
        <a:xfrm>
          <a:off x="4013870" y="14403"/>
          <a:ext cx="3467912" cy="3914885"/>
        </a:xfrm>
        <a:prstGeom prst="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2"/>
              </a:solidFill>
              <a:latin typeface="IBM Plex Sans" panose="020B0503050203000203" pitchFamily="34" charset="0"/>
            </a:rPr>
            <a:t>Integrity</a:t>
          </a:r>
          <a:r>
            <a:rPr lang="en-US" sz="1800" b="0" i="0" kern="1200" dirty="0">
              <a:solidFill>
                <a:schemeClr val="bg2"/>
              </a:solidFill>
              <a:latin typeface="IBM Plex Sans" panose="020B0503050203000203" pitchFamily="34" charset="0"/>
            </a:rPr>
            <a:t> – ensures that information are in a format that is true and correct to its original purposes. The receiver of the information must have the information the creator intended him to have. The information can be edited by authorized persons only and remains in its original state when at rest. Integrity is implemented using security mechanism such as data encryption and hashing.</a:t>
          </a:r>
          <a:endParaRPr lang="en-US" sz="1800" kern="1200" dirty="0">
            <a:solidFill>
              <a:schemeClr val="bg2"/>
            </a:solidFill>
            <a:latin typeface="IBM Plex Sans" panose="020B0503050203000203" pitchFamily="34" charset="0"/>
          </a:endParaRPr>
        </a:p>
      </dsp:txBody>
      <dsp:txXfrm>
        <a:off x="4013870" y="14403"/>
        <a:ext cx="3467912" cy="3914885"/>
      </dsp:txXfrm>
    </dsp:sp>
    <dsp:sp modelId="{5DBA8695-2275-4446-A85F-FCE8C9721206}">
      <dsp:nvSpPr>
        <dsp:cNvPr id="0" name=""/>
        <dsp:cNvSpPr/>
      </dsp:nvSpPr>
      <dsp:spPr>
        <a:xfrm>
          <a:off x="1208706" y="4089794"/>
          <a:ext cx="5407080" cy="2484340"/>
        </a:xfrm>
        <a:prstGeom prst="rect">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bg2"/>
              </a:solidFill>
              <a:latin typeface="IBM Plex Sans" panose="020B0503050203000203" pitchFamily="34" charset="0"/>
            </a:rPr>
            <a:t>Availability</a:t>
          </a:r>
          <a:r>
            <a:rPr lang="en-US" sz="1800" b="0" i="0" kern="1200" dirty="0">
              <a:solidFill>
                <a:schemeClr val="bg2"/>
              </a:solidFill>
              <a:latin typeface="IBM Plex Sans" panose="020B0503050203000203" pitchFamily="34" charset="0"/>
            </a:rPr>
            <a:t> – ensures that information and resources are available to those who need them. It is implemented using methods such as hardware maintenance, software patching, and network optimization. Processes such as redundancy, failover, RAID, and high-availability clusters are used to mitigate serious consequences when hardware issues do occur.</a:t>
          </a:r>
          <a:endParaRPr lang="en-US" sz="1800" kern="1200" dirty="0">
            <a:solidFill>
              <a:schemeClr val="bg2"/>
            </a:solidFill>
            <a:latin typeface="IBM Plex Sans" panose="020B0503050203000203" pitchFamily="34" charset="0"/>
          </a:endParaRPr>
        </a:p>
      </dsp:txBody>
      <dsp:txXfrm>
        <a:off x="1208706" y="4089794"/>
        <a:ext cx="5407080" cy="24843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275C2-3E68-47AC-BBA9-3F6CEC0A95B1}">
      <dsp:nvSpPr>
        <dsp:cNvPr id="0" name=""/>
        <dsp:cNvSpPr/>
      </dsp:nvSpPr>
      <dsp:spPr>
        <a:xfrm>
          <a:off x="1262665" y="0"/>
          <a:ext cx="5439240" cy="5439240"/>
        </a:xfrm>
        <a:prstGeom prst="triangle">
          <a:avLst/>
        </a:prstGeom>
        <a:solidFill>
          <a:schemeClr val="accent2">
            <a:lumMod val="20000"/>
            <a:lumOff val="80000"/>
          </a:scheme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7ECBD-4C85-4205-B06E-CB9D01706736}">
      <dsp:nvSpPr>
        <dsp:cNvPr id="0" name=""/>
        <dsp:cNvSpPr/>
      </dsp:nvSpPr>
      <dsp:spPr>
        <a:xfrm>
          <a:off x="3747854" y="544455"/>
          <a:ext cx="3535506" cy="773391"/>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IBM Plex Sans" panose="020B0503050203000203" pitchFamily="34" charset="0"/>
              <a:ea typeface="+mn-ea"/>
              <a:cs typeface="+mn-cs"/>
            </a:rPr>
            <a:t>Secret </a:t>
          </a:r>
          <a:r>
            <a:rPr lang="en-IN" sz="1400" b="1" kern="1200" dirty="0">
              <a:solidFill>
                <a:sysClr val="windowText" lastClr="000000">
                  <a:hueOff val="0"/>
                  <a:satOff val="0"/>
                  <a:lumOff val="0"/>
                  <a:alphaOff val="0"/>
                </a:sysClr>
              </a:solidFill>
              <a:latin typeface="IBM Plex Sans" panose="020B0503050203000203" pitchFamily="34" charset="0"/>
              <a:ea typeface="+mn-ea"/>
              <a:cs typeface="+mn-cs"/>
            </a:rPr>
            <a:t>{Isolated Access Controls}</a:t>
          </a:r>
        </a:p>
      </dsp:txBody>
      <dsp:txXfrm>
        <a:off x="3785608" y="582209"/>
        <a:ext cx="3459998" cy="697883"/>
      </dsp:txXfrm>
    </dsp:sp>
    <dsp:sp modelId="{947D1520-6946-4030-A645-E8105A6E4216}">
      <dsp:nvSpPr>
        <dsp:cNvPr id="0" name=""/>
        <dsp:cNvSpPr/>
      </dsp:nvSpPr>
      <dsp:spPr>
        <a:xfrm>
          <a:off x="3747854" y="1414521"/>
          <a:ext cx="3535506" cy="773391"/>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IBM Plex Sans" panose="020B0503050203000203" pitchFamily="34" charset="0"/>
              <a:ea typeface="+mn-ea"/>
              <a:cs typeface="+mn-cs"/>
            </a:rPr>
            <a:t>Restricted </a:t>
          </a:r>
          <a:r>
            <a:rPr lang="en-IN" sz="1400" b="1" kern="1200" dirty="0">
              <a:solidFill>
                <a:sysClr val="windowText" lastClr="000000">
                  <a:hueOff val="0"/>
                  <a:satOff val="0"/>
                  <a:lumOff val="0"/>
                  <a:alphaOff val="0"/>
                </a:sysClr>
              </a:solidFill>
              <a:latin typeface="IBM Plex Sans" panose="020B0503050203000203" pitchFamily="34" charset="0"/>
              <a:ea typeface="+mn-ea"/>
              <a:cs typeface="+mn-cs"/>
            </a:rPr>
            <a:t>{PII,Health Records, Investigation Data}</a:t>
          </a:r>
        </a:p>
      </dsp:txBody>
      <dsp:txXfrm>
        <a:off x="3785608" y="1452275"/>
        <a:ext cx="3459998" cy="697883"/>
      </dsp:txXfrm>
    </dsp:sp>
    <dsp:sp modelId="{5965C125-EF74-46D2-9489-0B6F478922B4}">
      <dsp:nvSpPr>
        <dsp:cNvPr id="0" name=""/>
        <dsp:cNvSpPr/>
      </dsp:nvSpPr>
      <dsp:spPr>
        <a:xfrm>
          <a:off x="3747854" y="2284587"/>
          <a:ext cx="3535506" cy="773391"/>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IBM Plex Sans" panose="020B0503050203000203" pitchFamily="34" charset="0"/>
              <a:ea typeface="+mn-ea"/>
              <a:cs typeface="+mn-cs"/>
            </a:rPr>
            <a:t>Confidential </a:t>
          </a:r>
          <a:r>
            <a:rPr lang="en-IN" sz="1400" b="1" kern="1200" dirty="0">
              <a:solidFill>
                <a:sysClr val="windowText" lastClr="000000">
                  <a:hueOff val="0"/>
                  <a:satOff val="0"/>
                  <a:lumOff val="0"/>
                  <a:alphaOff val="0"/>
                </a:sysClr>
              </a:solidFill>
              <a:latin typeface="IBM Plex Sans" panose="020B0503050203000203" pitchFamily="34" charset="0"/>
              <a:ea typeface="+mn-ea"/>
              <a:cs typeface="+mn-cs"/>
            </a:rPr>
            <a:t>{Access Controlled}</a:t>
          </a:r>
        </a:p>
      </dsp:txBody>
      <dsp:txXfrm>
        <a:off x="3785608" y="2322341"/>
        <a:ext cx="3459998" cy="697883"/>
      </dsp:txXfrm>
    </dsp:sp>
    <dsp:sp modelId="{50881DC4-CF8A-443F-9EB9-57485662CD16}">
      <dsp:nvSpPr>
        <dsp:cNvPr id="0" name=""/>
        <dsp:cNvSpPr/>
      </dsp:nvSpPr>
      <dsp:spPr>
        <a:xfrm>
          <a:off x="3747854" y="3154652"/>
          <a:ext cx="3535506" cy="773391"/>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IBM Plex Sans" panose="020B0503050203000203" pitchFamily="34" charset="0"/>
              <a:ea typeface="+mn-ea"/>
              <a:cs typeface="+mn-cs"/>
            </a:rPr>
            <a:t>Internal </a:t>
          </a:r>
          <a:r>
            <a:rPr lang="en-IN" sz="1400" b="1" kern="1200" dirty="0">
              <a:solidFill>
                <a:sysClr val="windowText" lastClr="000000">
                  <a:hueOff val="0"/>
                  <a:satOff val="0"/>
                  <a:lumOff val="0"/>
                  <a:alphaOff val="0"/>
                </a:sysClr>
              </a:solidFill>
              <a:latin typeface="IBM Plex Sans" panose="020B0503050203000203" pitchFamily="34" charset="0"/>
              <a:ea typeface="+mn-ea"/>
              <a:cs typeface="+mn-cs"/>
            </a:rPr>
            <a:t>{Non Sensitive, internal to organization}</a:t>
          </a:r>
        </a:p>
      </dsp:txBody>
      <dsp:txXfrm>
        <a:off x="3785608" y="3192406"/>
        <a:ext cx="3459998" cy="697883"/>
      </dsp:txXfrm>
    </dsp:sp>
    <dsp:sp modelId="{BF38CF08-B2E5-41FC-BFB0-F475B01C083F}">
      <dsp:nvSpPr>
        <dsp:cNvPr id="0" name=""/>
        <dsp:cNvSpPr/>
      </dsp:nvSpPr>
      <dsp:spPr>
        <a:xfrm>
          <a:off x="3747854" y="4024718"/>
          <a:ext cx="3535506" cy="773391"/>
        </a:xfrm>
        <a:prstGeom prst="roundRect">
          <a:avLst/>
        </a:prstGeom>
        <a:solidFill>
          <a:sysClr val="window" lastClr="FFFFFF">
            <a:alpha val="90000"/>
            <a:hueOff val="0"/>
            <a:satOff val="0"/>
            <a:lumOff val="0"/>
            <a:alphaOff val="0"/>
          </a:sysClr>
        </a:solidFill>
        <a:ln w="12700" cap="flat" cmpd="sng" algn="ctr">
          <a:solidFill>
            <a:srgbClr val="A5A5A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solidFill>
                <a:sysClr val="windowText" lastClr="000000">
                  <a:hueOff val="0"/>
                  <a:satOff val="0"/>
                  <a:lumOff val="0"/>
                  <a:alphaOff val="0"/>
                </a:sysClr>
              </a:solidFill>
              <a:latin typeface="IBM Plex Sans" panose="020B0503050203000203" pitchFamily="34" charset="0"/>
              <a:ea typeface="+mn-ea"/>
              <a:cs typeface="+mn-cs"/>
            </a:rPr>
            <a:t>Public </a:t>
          </a:r>
          <a:r>
            <a:rPr lang="en-IN" sz="1400" b="1" kern="1200" dirty="0">
              <a:solidFill>
                <a:sysClr val="windowText" lastClr="000000">
                  <a:hueOff val="0"/>
                  <a:satOff val="0"/>
                  <a:lumOff val="0"/>
                  <a:alphaOff val="0"/>
                </a:sysClr>
              </a:solidFill>
              <a:latin typeface="IBM Plex Sans" panose="020B0503050203000203" pitchFamily="34" charset="0"/>
              <a:ea typeface="+mn-ea"/>
              <a:cs typeface="+mn-cs"/>
            </a:rPr>
            <a:t>{Unrestricted Access}</a:t>
          </a:r>
        </a:p>
      </dsp:txBody>
      <dsp:txXfrm>
        <a:off x="3785608" y="4062472"/>
        <a:ext cx="3459998" cy="6978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5B4383-DD04-45EA-8D0F-06EC757B5945}">
      <dsp:nvSpPr>
        <dsp:cNvPr id="0" name=""/>
        <dsp:cNvSpPr/>
      </dsp:nvSpPr>
      <dsp:spPr>
        <a:xfrm>
          <a:off x="838" y="187412"/>
          <a:ext cx="3271339" cy="286068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solidFill>
                <a:sysClr val="window" lastClr="FFFFFF"/>
              </a:solidFill>
              <a:latin typeface="IBM Plex Sans" panose="020B0503050203000203" pitchFamily="34" charset="0"/>
              <a:ea typeface="+mn-ea"/>
              <a:cs typeface="+mn-cs"/>
            </a:rPr>
            <a:t>All Information assets (data) need to be classified as per organizations policies. </a:t>
          </a:r>
          <a:endParaRPr lang="en-US" sz="2000" b="0" kern="1200" dirty="0">
            <a:solidFill>
              <a:sysClr val="window" lastClr="FFFFFF"/>
            </a:solidFill>
            <a:latin typeface="IBM Plex Sans" panose="020B0503050203000203" pitchFamily="34" charset="0"/>
            <a:ea typeface="+mn-ea"/>
            <a:cs typeface="+mn-cs"/>
          </a:endParaRPr>
        </a:p>
      </dsp:txBody>
      <dsp:txXfrm>
        <a:off x="838" y="187412"/>
        <a:ext cx="3271339" cy="2860688"/>
      </dsp:txXfrm>
    </dsp:sp>
    <dsp:sp modelId="{40B21805-595B-4175-A44B-67AA92EE130D}">
      <dsp:nvSpPr>
        <dsp:cNvPr id="0" name=""/>
        <dsp:cNvSpPr/>
      </dsp:nvSpPr>
      <dsp:spPr>
        <a:xfrm>
          <a:off x="3599312" y="223184"/>
          <a:ext cx="3271339" cy="2758131"/>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IBM Plex Sans" panose="020B0503050203000203" pitchFamily="34" charset="0"/>
              <a:ea typeface="+mn-ea"/>
              <a:cs typeface="+mn-cs"/>
            </a:rPr>
            <a:t>Typically the information is classified as shown here, but it depends on the kind of organization and the business they are in.</a:t>
          </a:r>
        </a:p>
      </dsp:txBody>
      <dsp:txXfrm>
        <a:off x="3599312" y="223184"/>
        <a:ext cx="3271339" cy="2758131"/>
      </dsp:txXfrm>
    </dsp:sp>
    <dsp:sp modelId="{78455AE3-5A39-4094-AF53-946D2CF6CA34}">
      <dsp:nvSpPr>
        <dsp:cNvPr id="0" name=""/>
        <dsp:cNvSpPr/>
      </dsp:nvSpPr>
      <dsp:spPr>
        <a:xfrm>
          <a:off x="838" y="3375235"/>
          <a:ext cx="3271339" cy="3271051"/>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IBM Plex Sans" panose="020B0503050203000203" pitchFamily="34" charset="0"/>
              <a:ea typeface="+mn-ea"/>
              <a:cs typeface="+mn-cs"/>
            </a:rPr>
            <a:t>The security patterns across all layers and types are applied as per this classification.</a:t>
          </a:r>
        </a:p>
      </dsp:txBody>
      <dsp:txXfrm>
        <a:off x="838" y="3375235"/>
        <a:ext cx="3271339" cy="3271051"/>
      </dsp:txXfrm>
    </dsp:sp>
    <dsp:sp modelId="{A2FC644E-43AC-43AD-9DA7-4DF338C06B72}">
      <dsp:nvSpPr>
        <dsp:cNvPr id="0" name=""/>
        <dsp:cNvSpPr/>
      </dsp:nvSpPr>
      <dsp:spPr>
        <a:xfrm>
          <a:off x="3599312" y="3452805"/>
          <a:ext cx="3271339" cy="3115911"/>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 lastClr="FFFFFF"/>
              </a:solidFill>
              <a:latin typeface="IBM Plex Sans" panose="020B0503050203000203" pitchFamily="34" charset="0"/>
              <a:ea typeface="+mn-ea"/>
              <a:cs typeface="+mn-cs"/>
            </a:rPr>
            <a:t>Security audits are performed on the basis of this classification.</a:t>
          </a:r>
        </a:p>
      </dsp:txBody>
      <dsp:txXfrm>
        <a:off x="3599312" y="3452805"/>
        <a:ext cx="3271339" cy="31159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759EA-9E63-4E66-8114-02C2482DF6C3}">
      <dsp:nvSpPr>
        <dsp:cNvPr id="0" name=""/>
        <dsp:cNvSpPr/>
      </dsp:nvSpPr>
      <dsp:spPr>
        <a:xfrm>
          <a:off x="4179" y="31247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Logging Security Events</a:t>
          </a:r>
        </a:p>
      </dsp:txBody>
      <dsp:txXfrm>
        <a:off x="4179" y="312475"/>
        <a:ext cx="3315414" cy="1989248"/>
      </dsp:txXfrm>
    </dsp:sp>
    <dsp:sp modelId="{C729FCCA-492B-493A-9563-40FD142E52CC}">
      <dsp:nvSpPr>
        <dsp:cNvPr id="0" name=""/>
        <dsp:cNvSpPr/>
      </dsp:nvSpPr>
      <dsp:spPr>
        <a:xfrm>
          <a:off x="3651134" y="31247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Observability</a:t>
          </a:r>
        </a:p>
      </dsp:txBody>
      <dsp:txXfrm>
        <a:off x="3651134" y="312475"/>
        <a:ext cx="3315414" cy="1989248"/>
      </dsp:txXfrm>
    </dsp:sp>
    <dsp:sp modelId="{D0D17B86-EB06-4C2C-9349-076EADD03860}">
      <dsp:nvSpPr>
        <dsp:cNvPr id="0" name=""/>
        <dsp:cNvSpPr/>
      </dsp:nvSpPr>
      <dsp:spPr>
        <a:xfrm>
          <a:off x="7298090" y="31247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Intrusion Detection System</a:t>
          </a:r>
        </a:p>
      </dsp:txBody>
      <dsp:txXfrm>
        <a:off x="7298090" y="312475"/>
        <a:ext cx="3315414" cy="1989248"/>
      </dsp:txXfrm>
    </dsp:sp>
    <dsp:sp modelId="{E11859DC-DF65-4428-86A3-B53E6C166BBC}">
      <dsp:nvSpPr>
        <dsp:cNvPr id="0" name=""/>
        <dsp:cNvSpPr/>
      </dsp:nvSpPr>
      <dsp:spPr>
        <a:xfrm>
          <a:off x="10945046" y="31247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Network Bulk Heads via Segregation. Microservices should be put in individual zones based on security levels.</a:t>
          </a:r>
        </a:p>
      </dsp:txBody>
      <dsp:txXfrm>
        <a:off x="10945046" y="312475"/>
        <a:ext cx="3315414" cy="1989248"/>
      </dsp:txXfrm>
    </dsp:sp>
    <dsp:sp modelId="{C10D5DCF-E1AD-47BA-A4CE-5AAFC1A94C73}">
      <dsp:nvSpPr>
        <dsp:cNvPr id="0" name=""/>
        <dsp:cNvSpPr/>
      </dsp:nvSpPr>
      <dsp:spPr>
        <a:xfrm>
          <a:off x="4179" y="263326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OS Patching</a:t>
          </a:r>
        </a:p>
      </dsp:txBody>
      <dsp:txXfrm>
        <a:off x="4179" y="2633265"/>
        <a:ext cx="3315414" cy="1989248"/>
      </dsp:txXfrm>
    </dsp:sp>
    <dsp:sp modelId="{0C28E449-0160-4B04-82A2-7936BFF45CE4}">
      <dsp:nvSpPr>
        <dsp:cNvPr id="0" name=""/>
        <dsp:cNvSpPr/>
      </dsp:nvSpPr>
      <dsp:spPr>
        <a:xfrm>
          <a:off x="3651134" y="263326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Automated App Security Scans in CI/CD Pipeline</a:t>
          </a:r>
        </a:p>
      </dsp:txBody>
      <dsp:txXfrm>
        <a:off x="3651134" y="2633265"/>
        <a:ext cx="3315414" cy="1989248"/>
      </dsp:txXfrm>
    </dsp:sp>
    <dsp:sp modelId="{CD758717-2CDD-4ED7-BF77-754AF42F65DA}">
      <dsp:nvSpPr>
        <dsp:cNvPr id="0" name=""/>
        <dsp:cNvSpPr/>
      </dsp:nvSpPr>
      <dsp:spPr>
        <a:xfrm>
          <a:off x="7298090" y="263326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Isolate Security Risks</a:t>
          </a:r>
        </a:p>
      </dsp:txBody>
      <dsp:txXfrm>
        <a:off x="7298090" y="2633265"/>
        <a:ext cx="3315414" cy="1989248"/>
      </dsp:txXfrm>
    </dsp:sp>
    <dsp:sp modelId="{656158AC-8650-4B6B-B4F2-73A7A5D35BA3}">
      <dsp:nvSpPr>
        <dsp:cNvPr id="0" name=""/>
        <dsp:cNvSpPr/>
      </dsp:nvSpPr>
      <dsp:spPr>
        <a:xfrm>
          <a:off x="10945046" y="263326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Isolate choice of security solution</a:t>
          </a:r>
        </a:p>
      </dsp:txBody>
      <dsp:txXfrm>
        <a:off x="10945046" y="2633265"/>
        <a:ext cx="3315414" cy="1989248"/>
      </dsp:txXfrm>
    </dsp:sp>
    <dsp:sp modelId="{3709D803-F492-4C51-B26C-57BB6DBC59E7}">
      <dsp:nvSpPr>
        <dsp:cNvPr id="0" name=""/>
        <dsp:cNvSpPr/>
      </dsp:nvSpPr>
      <dsp:spPr>
        <a:xfrm>
          <a:off x="1827657" y="495405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The Human Element ….</a:t>
          </a:r>
        </a:p>
      </dsp:txBody>
      <dsp:txXfrm>
        <a:off x="1827657" y="4954055"/>
        <a:ext cx="3315414" cy="1989248"/>
      </dsp:txXfrm>
    </dsp:sp>
    <dsp:sp modelId="{1CE64A84-8104-4E45-8EAC-6DD686C67782}">
      <dsp:nvSpPr>
        <dsp:cNvPr id="0" name=""/>
        <dsp:cNvSpPr/>
      </dsp:nvSpPr>
      <dsp:spPr>
        <a:xfrm>
          <a:off x="5474612" y="495405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Assessments By External specialized security teams (like PEN testing)</a:t>
          </a:r>
        </a:p>
      </dsp:txBody>
      <dsp:txXfrm>
        <a:off x="5474612" y="4954055"/>
        <a:ext cx="3315414" cy="1989248"/>
      </dsp:txXfrm>
    </dsp:sp>
    <dsp:sp modelId="{4933D811-8E10-4D8A-8C40-6668F4B48C15}">
      <dsp:nvSpPr>
        <dsp:cNvPr id="0" name=""/>
        <dsp:cNvSpPr/>
      </dsp:nvSpPr>
      <dsp:spPr>
        <a:xfrm>
          <a:off x="9121568" y="4954055"/>
          <a:ext cx="3315414" cy="1989248"/>
        </a:xfrm>
        <a:prstGeom prst="rect">
          <a:avLst/>
        </a:prstGeom>
        <a:solidFill>
          <a:schemeClr val="tx1">
            <a:lumMod val="75000"/>
            <a:lumOff val="25000"/>
          </a:scheme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dirty="0">
              <a:solidFill>
                <a:sysClr val="window" lastClr="FFFFFF"/>
              </a:solidFill>
              <a:latin typeface="IBM Plex Sans" panose="020B0503050203000203" pitchFamily="34" charset="0"/>
              <a:ea typeface="+mn-ea"/>
              <a:cs typeface="+mn-cs"/>
            </a:rPr>
            <a:t>Security Standards (like OWASP top 10)</a:t>
          </a:r>
        </a:p>
      </dsp:txBody>
      <dsp:txXfrm>
        <a:off x="9121568" y="4954055"/>
        <a:ext cx="3315414" cy="198924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2/13/2020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2/13/2020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6</a:t>
            </a:fld>
            <a:endParaRPr lang="en-US" dirty="0"/>
          </a:p>
        </p:txBody>
      </p:sp>
    </p:spTree>
    <p:extLst>
      <p:ext uri="{BB962C8B-B14F-4D97-AF65-F5344CB8AC3E}">
        <p14:creationId xmlns:p14="http://schemas.microsoft.com/office/powerpoint/2010/main" val="88955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3560354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17</a:t>
            </a:fld>
            <a:endParaRPr lang="en-US" dirty="0"/>
          </a:p>
        </p:txBody>
      </p:sp>
    </p:spTree>
    <p:extLst>
      <p:ext uri="{BB962C8B-B14F-4D97-AF65-F5344CB8AC3E}">
        <p14:creationId xmlns:p14="http://schemas.microsoft.com/office/powerpoint/2010/main" val="2073027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18</a:t>
            </a:fld>
            <a:endParaRPr lang="en-US" dirty="0"/>
          </a:p>
        </p:txBody>
      </p:sp>
    </p:spTree>
    <p:extLst>
      <p:ext uri="{BB962C8B-B14F-4D97-AF65-F5344CB8AC3E}">
        <p14:creationId xmlns:p14="http://schemas.microsoft.com/office/powerpoint/2010/main" val="2249423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4211977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20</a:t>
            </a:fld>
            <a:endParaRPr lang="en-US" dirty="0"/>
          </a:p>
        </p:txBody>
      </p:sp>
    </p:spTree>
    <p:extLst>
      <p:ext uri="{BB962C8B-B14F-4D97-AF65-F5344CB8AC3E}">
        <p14:creationId xmlns:p14="http://schemas.microsoft.com/office/powerpoint/2010/main" val="3216430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3985716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22</a:t>
            </a:fld>
            <a:endParaRPr lang="en-US" dirty="0"/>
          </a:p>
        </p:txBody>
      </p:sp>
    </p:spTree>
    <p:extLst>
      <p:ext uri="{BB962C8B-B14F-4D97-AF65-F5344CB8AC3E}">
        <p14:creationId xmlns:p14="http://schemas.microsoft.com/office/powerpoint/2010/main" val="108883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23</a:t>
            </a:fld>
            <a:endParaRPr lang="en-US" dirty="0"/>
          </a:p>
        </p:txBody>
      </p:sp>
    </p:spTree>
    <p:extLst>
      <p:ext uri="{BB962C8B-B14F-4D97-AF65-F5344CB8AC3E}">
        <p14:creationId xmlns:p14="http://schemas.microsoft.com/office/powerpoint/2010/main" val="3052214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3991560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25</a:t>
            </a:fld>
            <a:endParaRPr lang="en-US" dirty="0"/>
          </a:p>
        </p:txBody>
      </p:sp>
    </p:spTree>
    <p:extLst>
      <p:ext uri="{BB962C8B-B14F-4D97-AF65-F5344CB8AC3E}">
        <p14:creationId xmlns:p14="http://schemas.microsoft.com/office/powerpoint/2010/main" val="3259031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218860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26</a:t>
            </a:fld>
            <a:endParaRPr lang="en-US" dirty="0"/>
          </a:p>
        </p:txBody>
      </p:sp>
    </p:spTree>
    <p:extLst>
      <p:ext uri="{BB962C8B-B14F-4D97-AF65-F5344CB8AC3E}">
        <p14:creationId xmlns:p14="http://schemas.microsoft.com/office/powerpoint/2010/main" val="3987510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634454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29</a:t>
            </a:fld>
            <a:endParaRPr lang="en-US" dirty="0"/>
          </a:p>
        </p:txBody>
      </p:sp>
    </p:spTree>
    <p:extLst>
      <p:ext uri="{BB962C8B-B14F-4D97-AF65-F5344CB8AC3E}">
        <p14:creationId xmlns:p14="http://schemas.microsoft.com/office/powerpoint/2010/main" val="1227505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31</a:t>
            </a:fld>
            <a:endParaRPr lang="en-US" dirty="0"/>
          </a:p>
        </p:txBody>
      </p:sp>
    </p:spTree>
    <p:extLst>
      <p:ext uri="{BB962C8B-B14F-4D97-AF65-F5344CB8AC3E}">
        <p14:creationId xmlns:p14="http://schemas.microsoft.com/office/powerpoint/2010/main" val="1868304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32</a:t>
            </a:fld>
            <a:endParaRPr lang="en-US" dirty="0"/>
          </a:p>
        </p:txBody>
      </p:sp>
    </p:spTree>
    <p:extLst>
      <p:ext uri="{BB962C8B-B14F-4D97-AF65-F5344CB8AC3E}">
        <p14:creationId xmlns:p14="http://schemas.microsoft.com/office/powerpoint/2010/main" val="1287454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33</a:t>
            </a:fld>
            <a:endParaRPr lang="en-US" dirty="0"/>
          </a:p>
        </p:txBody>
      </p:sp>
    </p:spTree>
    <p:extLst>
      <p:ext uri="{BB962C8B-B14F-4D97-AF65-F5344CB8AC3E}">
        <p14:creationId xmlns:p14="http://schemas.microsoft.com/office/powerpoint/2010/main" val="2694487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34</a:t>
            </a:fld>
            <a:endParaRPr lang="en-US" dirty="0"/>
          </a:p>
        </p:txBody>
      </p:sp>
    </p:spTree>
    <p:extLst>
      <p:ext uri="{BB962C8B-B14F-4D97-AF65-F5344CB8AC3E}">
        <p14:creationId xmlns:p14="http://schemas.microsoft.com/office/powerpoint/2010/main" val="1173447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35</a:t>
            </a:fld>
            <a:endParaRPr lang="en-US" dirty="0"/>
          </a:p>
        </p:txBody>
      </p:sp>
    </p:spTree>
    <p:extLst>
      <p:ext uri="{BB962C8B-B14F-4D97-AF65-F5344CB8AC3E}">
        <p14:creationId xmlns:p14="http://schemas.microsoft.com/office/powerpoint/2010/main" val="35317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37</a:t>
            </a:fld>
            <a:endParaRPr lang="en-US" dirty="0"/>
          </a:p>
        </p:txBody>
      </p:sp>
    </p:spTree>
    <p:extLst>
      <p:ext uri="{BB962C8B-B14F-4D97-AF65-F5344CB8AC3E}">
        <p14:creationId xmlns:p14="http://schemas.microsoft.com/office/powerpoint/2010/main" val="3583499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39</a:t>
            </a:fld>
            <a:endParaRPr lang="en-US" dirty="0"/>
          </a:p>
        </p:txBody>
      </p:sp>
    </p:spTree>
    <p:extLst>
      <p:ext uri="{BB962C8B-B14F-4D97-AF65-F5344CB8AC3E}">
        <p14:creationId xmlns:p14="http://schemas.microsoft.com/office/powerpoint/2010/main" val="3443172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3641748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41</a:t>
            </a:fld>
            <a:endParaRPr lang="en-US" dirty="0"/>
          </a:p>
        </p:txBody>
      </p:sp>
    </p:spTree>
    <p:extLst>
      <p:ext uri="{BB962C8B-B14F-4D97-AF65-F5344CB8AC3E}">
        <p14:creationId xmlns:p14="http://schemas.microsoft.com/office/powerpoint/2010/main" val="511149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42</a:t>
            </a:fld>
            <a:endParaRPr lang="en-US" dirty="0"/>
          </a:p>
        </p:txBody>
      </p:sp>
    </p:spTree>
    <p:extLst>
      <p:ext uri="{BB962C8B-B14F-4D97-AF65-F5344CB8AC3E}">
        <p14:creationId xmlns:p14="http://schemas.microsoft.com/office/powerpoint/2010/main" val="3806262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43</a:t>
            </a:fld>
            <a:endParaRPr lang="en-US" dirty="0"/>
          </a:p>
        </p:txBody>
      </p:sp>
    </p:spTree>
    <p:extLst>
      <p:ext uri="{BB962C8B-B14F-4D97-AF65-F5344CB8AC3E}">
        <p14:creationId xmlns:p14="http://schemas.microsoft.com/office/powerpoint/2010/main" val="549675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44</a:t>
            </a:fld>
            <a:endParaRPr lang="en-US" dirty="0"/>
          </a:p>
        </p:txBody>
      </p:sp>
    </p:spTree>
    <p:extLst>
      <p:ext uri="{BB962C8B-B14F-4D97-AF65-F5344CB8AC3E}">
        <p14:creationId xmlns:p14="http://schemas.microsoft.com/office/powerpoint/2010/main" val="1895688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45</a:t>
            </a:fld>
            <a:endParaRPr lang="en-US" dirty="0"/>
          </a:p>
        </p:txBody>
      </p:sp>
    </p:spTree>
    <p:extLst>
      <p:ext uri="{BB962C8B-B14F-4D97-AF65-F5344CB8AC3E}">
        <p14:creationId xmlns:p14="http://schemas.microsoft.com/office/powerpoint/2010/main" val="101466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723145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3197689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12</a:t>
            </a:fld>
            <a:endParaRPr lang="en-US" dirty="0"/>
          </a:p>
        </p:txBody>
      </p:sp>
    </p:spTree>
    <p:extLst>
      <p:ext uri="{BB962C8B-B14F-4D97-AF65-F5344CB8AC3E}">
        <p14:creationId xmlns:p14="http://schemas.microsoft.com/office/powerpoint/2010/main" val="179347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30024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14</a:t>
            </a:fld>
            <a:endParaRPr lang="en-US" dirty="0"/>
          </a:p>
        </p:txBody>
      </p:sp>
    </p:spTree>
    <p:extLst>
      <p:ext uri="{BB962C8B-B14F-4D97-AF65-F5344CB8AC3E}">
        <p14:creationId xmlns:p14="http://schemas.microsoft.com/office/powerpoint/2010/main" val="2645026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15</a:t>
            </a:fld>
            <a:endParaRPr lang="en-US" dirty="0"/>
          </a:p>
        </p:txBody>
      </p:sp>
    </p:spTree>
    <p:extLst>
      <p:ext uri="{BB962C8B-B14F-4D97-AF65-F5344CB8AC3E}">
        <p14:creationId xmlns:p14="http://schemas.microsoft.com/office/powerpoint/2010/main" val="254474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45720"/>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32004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3125270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13" r:id="rId25"/>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hyperlink" Target="https://spring.io/projects/spring-session" TargetMode="External"/><Relationship Id="rId2" Type="http://schemas.openxmlformats.org/officeDocument/2006/relationships/notesSlide" Target="../notesSlides/notesSlide5.xml"/><Relationship Id="rId1" Type="http://schemas.openxmlformats.org/officeDocument/2006/relationships/slideLayout" Target="../slideLayouts/slideLayout66.xml"/><Relationship Id="rId5" Type="http://schemas.openxmlformats.org/officeDocument/2006/relationships/image" Target="../media/image28.png"/><Relationship Id="rId4" Type="http://schemas.openxmlformats.org/officeDocument/2006/relationships/hyperlink" Target="https://www.sciencedirect.com/topics/computer-science/amdahls-law"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hyperlink" Target="https://www.sciencedirect.com/topics/computer-science/amdahls-law"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okta.com/blog/2017/06/21/what-the-heck-is-oauth" TargetMode="External"/><Relationship Id="rId2" Type="http://schemas.openxmlformats.org/officeDocument/2006/relationships/notesSlide" Target="../notesSlides/notesSlide10.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hyperlink" Target="https://api.slack.com/docs/oauth-scopes" TargetMode="External"/><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image" Target="../media/image32.png"/><Relationship Id="rId5" Type="http://schemas.openxmlformats.org/officeDocument/2006/relationships/hyperlink" Target="https://support.chilipiper.com/article/454-permission-scope-for-google-oauth-registered-app" TargetMode="External"/><Relationship Id="rId4" Type="http://schemas.openxmlformats.org/officeDocument/2006/relationships/hyperlink" Target="https://developer.okta.com/blog/2017/06/21/what-the-heck-is-oauth"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okta.com/blog/2017/06/21/what-the-heck-is-oauth" TargetMode="External"/><Relationship Id="rId2" Type="http://schemas.openxmlformats.org/officeDocument/2006/relationships/notesSlide" Target="../notesSlides/notesSlide12.xml"/><Relationship Id="rId1" Type="http://schemas.openxmlformats.org/officeDocument/2006/relationships/slideLayout" Target="../slideLayouts/slideLayout58.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okta.com/blog/2017/06/21/what-the-heck-is-oauth" TargetMode="External"/><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docs.oracle.com/cd/E39820_01/doc.11121/gateway_docs/content/oauth_flows.html" TargetMode="External"/><Relationship Id="rId2" Type="http://schemas.openxmlformats.org/officeDocument/2006/relationships/notesSlide" Target="../notesSlides/notesSlide14.xml"/><Relationship Id="rId1" Type="http://schemas.openxmlformats.org/officeDocument/2006/relationships/slideLayout" Target="../slideLayouts/slideLayout58.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hyperlink" Target="https://docs.oracle.com/cd/E39820_01/doc.11121/gateway_docs/content/oauth_flows.html" TargetMode="External"/><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https://docs.oracle.com/cd/E39820_01/doc.11121/gateway_docs/content/oauth_flows.html" TargetMode="External"/><Relationship Id="rId2" Type="http://schemas.openxmlformats.org/officeDocument/2006/relationships/notesSlide" Target="../notesSlides/notesSlide16.xml"/><Relationship Id="rId1" Type="http://schemas.openxmlformats.org/officeDocument/2006/relationships/slideLayout" Target="../slideLayouts/slideLayout58.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hyperlink" Target="https://docs.oracle.com/cd/E39820_01/doc.11121/gateway_docs/content/oauth_flows.html" TargetMode="External"/><Relationship Id="rId2" Type="http://schemas.openxmlformats.org/officeDocument/2006/relationships/notesSlide" Target="../notesSlides/notesSlide17.xml"/><Relationship Id="rId1" Type="http://schemas.openxmlformats.org/officeDocument/2006/relationships/slideLayout" Target="../slideLayouts/slideLayout58.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hyperlink" Target="https://tools.ietf.org/html/rfc7519" TargetMode="External"/><Relationship Id="rId2" Type="http://schemas.openxmlformats.org/officeDocument/2006/relationships/notesSlide" Target="../notesSlides/notesSlide18.xml"/><Relationship Id="rId1" Type="http://schemas.openxmlformats.org/officeDocument/2006/relationships/slideLayout" Target="../slideLayouts/slideLayout66.xml"/><Relationship Id="rId5" Type="http://schemas.openxmlformats.org/officeDocument/2006/relationships/image" Target="../media/image41.png"/><Relationship Id="rId4" Type="http://schemas.openxmlformats.org/officeDocument/2006/relationships/hyperlink" Target="https://jwt.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8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6.jpeg"/><Relationship Id="rId7" Type="http://schemas.openxmlformats.org/officeDocument/2006/relationships/diagramColors" Target="../diagrams/colors5.xml"/><Relationship Id="rId2" Type="http://schemas.openxmlformats.org/officeDocument/2006/relationships/notesSlide" Target="../notesSlides/notesSlide23.xml"/><Relationship Id="rId1" Type="http://schemas.openxmlformats.org/officeDocument/2006/relationships/slideLayout" Target="../slideLayouts/slideLayout6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6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66.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8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5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0.xml"/><Relationship Id="rId1" Type="http://schemas.openxmlformats.org/officeDocument/2006/relationships/slideLayout" Target="../slideLayouts/slideLayout5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istio.io/docs/concepts/security/" TargetMode="External"/><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hyperlink" Target="https://developers.redhat.com/products/codeready-workspaces/overview" TargetMode="External"/><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3" Type="http://schemas.openxmlformats.org/officeDocument/2006/relationships/hyperlink" Target="https://www.qualys.com/apps/container-security/" TargetMode="External"/><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52.png"/><Relationship Id="rId7" Type="http://schemas.openxmlformats.org/officeDocument/2006/relationships/diagramColors" Target="../diagrams/colors11.xml"/><Relationship Id="rId2" Type="http://schemas.openxmlformats.org/officeDocument/2006/relationships/notesSlide" Target="../notesSlides/notesSlide34.xml"/><Relationship Id="rId1" Type="http://schemas.openxmlformats.org/officeDocument/2006/relationships/slideLayout" Target="../slideLayouts/slideLayout58.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7.xml"/></Relationships>
</file>

<file path=ppt/slides/_rels/slide4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srcRect t="12500" b="30834"/>
          <a:stretch/>
        </p:blipFill>
        <p:spPr>
          <a:xfrm>
            <a:off x="0" y="2011680"/>
            <a:ext cx="14630400" cy="6217920"/>
          </a:xfrm>
        </p:spPr>
      </p:pic>
      <p:sp>
        <p:nvSpPr>
          <p:cNvPr id="3" name="Title 2"/>
          <p:cNvSpPr>
            <a:spLocks noGrp="1"/>
          </p:cNvSpPr>
          <p:nvPr>
            <p:ph type="title"/>
          </p:nvPr>
        </p:nvSpPr>
        <p:spPr>
          <a:xfrm>
            <a:off x="4114800" y="411480"/>
            <a:ext cx="10058400" cy="3383280"/>
          </a:xfrm>
        </p:spPr>
        <p:txBody>
          <a:bodyPr/>
          <a:lstStyle/>
          <a:p>
            <a:r>
              <a:rPr lang="en-US" dirty="0">
                <a:latin typeface="IBM Plex Sans" charset="0"/>
                <a:ea typeface="IBM Plex Sans" charset="0"/>
                <a:cs typeface="IBM Plex Sans" charset="0"/>
              </a:rPr>
              <a:t>Securing Microservices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endParaRPr lang="en-US" sz="4000" b="0" dirty="0">
              <a:latin typeface="IBM Plex Sans" charset="0"/>
              <a:ea typeface="IBM Plex Sans" charset="0"/>
              <a:cs typeface="IBM Plex Sans" charset="0"/>
            </a:endParaRP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365760"/>
            <a:ext cx="13716000" cy="1143000"/>
          </a:xfrm>
        </p:spPr>
        <p:txBody>
          <a:bodyPr/>
          <a:lstStyle/>
          <a:p>
            <a:r>
              <a:rPr lang="en-IN" dirty="0"/>
              <a:t>AuthN and AuthZ in Monoliths (cont’d)</a:t>
            </a:r>
            <a:endParaRPr lang="en-US" dirty="0"/>
          </a:p>
        </p:txBody>
      </p:sp>
      <p:pic>
        <p:nvPicPr>
          <p:cNvPr id="6" name="Picture 5">
            <a:extLst>
              <a:ext uri="{FF2B5EF4-FFF2-40B4-BE49-F238E27FC236}">
                <a16:creationId xmlns:a16="http://schemas.microsoft.com/office/drawing/2014/main" id="{4018EFD8-10EA-4686-B165-DDEBE4FFEB6D}"/>
              </a:ext>
            </a:extLst>
          </p:cNvPr>
          <p:cNvPicPr>
            <a:picLocks noChangeAspect="1"/>
          </p:cNvPicPr>
          <p:nvPr/>
        </p:nvPicPr>
        <p:blipFill>
          <a:blip r:embed="rId3"/>
          <a:stretch>
            <a:fillRect/>
          </a:stretch>
        </p:blipFill>
        <p:spPr>
          <a:xfrm>
            <a:off x="5897880" y="1544855"/>
            <a:ext cx="8595360" cy="6370206"/>
          </a:xfrm>
          <a:prstGeom prst="rect">
            <a:avLst/>
          </a:prstGeom>
        </p:spPr>
      </p:pic>
      <p:sp>
        <p:nvSpPr>
          <p:cNvPr id="7" name="TextBox 6">
            <a:extLst>
              <a:ext uri="{FF2B5EF4-FFF2-40B4-BE49-F238E27FC236}">
                <a16:creationId xmlns:a16="http://schemas.microsoft.com/office/drawing/2014/main" id="{2A87F017-DCB4-4DAF-8520-D8B9FAB1CE70}"/>
              </a:ext>
            </a:extLst>
          </p:cNvPr>
          <p:cNvSpPr txBox="1"/>
          <p:nvPr/>
        </p:nvSpPr>
        <p:spPr>
          <a:xfrm>
            <a:off x="246771" y="998983"/>
            <a:ext cx="5285350" cy="6863417"/>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IBM Plex Sans" panose="020B0503050203000203" pitchFamily="34" charset="0"/>
              </a:rPr>
              <a:t>For Microservices it is easy to see why a Monolithic style of AuthN and AuthZ would poses challenges.</a:t>
            </a:r>
          </a:p>
          <a:p>
            <a:pPr marL="285750" indent="-285750">
              <a:buFont typeface="Arial" panose="020B0604020202020204" pitchFamily="34" charset="0"/>
              <a:buChar char="•"/>
            </a:pPr>
            <a:r>
              <a:rPr lang="en-IN" sz="2000" dirty="0">
                <a:latin typeface="IBM Plex Sans" panose="020B0503050203000203" pitchFamily="34" charset="0"/>
              </a:rPr>
              <a:t>The services in a Microservice are isolated and distributed, so it is not possible to provide session access across the same thread.</a:t>
            </a:r>
          </a:p>
          <a:p>
            <a:pPr marL="285750" indent="-285750">
              <a:buFont typeface="Arial" panose="020B0604020202020204" pitchFamily="34" charset="0"/>
              <a:buChar char="•"/>
            </a:pPr>
            <a:r>
              <a:rPr lang="en-IN" sz="2000" dirty="0">
                <a:latin typeface="IBM Plex Sans" panose="020B0503050203000203" pitchFamily="34" charset="0"/>
              </a:rPr>
              <a:t>The services are deployed across multiple runtime containers(which may even be based on different vendors). So it is difficult to maintain the same concept of a ‘user-session’. There is no unique underlying session across Microservices. </a:t>
            </a:r>
          </a:p>
          <a:p>
            <a:pPr marL="285750" indent="-285750">
              <a:buFont typeface="Arial" panose="020B0604020202020204" pitchFamily="34" charset="0"/>
              <a:buChar char="•"/>
            </a:pPr>
            <a:r>
              <a:rPr lang="en-IN" sz="2000" dirty="0">
                <a:latin typeface="IBM Plex Sans" panose="020B0503050203000203" pitchFamily="34" charset="0"/>
              </a:rPr>
              <a:t>It would be a bad user experience if all Microservices authenticate the user individually.</a:t>
            </a:r>
          </a:p>
          <a:p>
            <a:pPr marL="285750" indent="-285750">
              <a:buFont typeface="Arial" panose="020B0604020202020204" pitchFamily="34" charset="0"/>
              <a:buChar char="•"/>
            </a:pPr>
            <a:r>
              <a:rPr lang="en-IN" sz="2000" dirty="0">
                <a:latin typeface="IBM Plex Sans" panose="020B0503050203000203" pitchFamily="34" charset="0"/>
              </a:rPr>
              <a:t>The Microservices talk to each other as well. This would mean services would need to provide user credentials in service-to-service calls for the downstream Microservice call to check user authentication.</a:t>
            </a:r>
          </a:p>
        </p:txBody>
      </p:sp>
      <p:sp>
        <p:nvSpPr>
          <p:cNvPr id="3" name="TextBox 2">
            <a:extLst>
              <a:ext uri="{FF2B5EF4-FFF2-40B4-BE49-F238E27FC236}">
                <a16:creationId xmlns:a16="http://schemas.microsoft.com/office/drawing/2014/main" id="{D63FFE60-6762-4E0E-950D-456727B4E343}"/>
              </a:ext>
            </a:extLst>
          </p:cNvPr>
          <p:cNvSpPr txBox="1"/>
          <p:nvPr/>
        </p:nvSpPr>
        <p:spPr>
          <a:xfrm>
            <a:off x="410400" y="367200"/>
            <a:ext cx="10616665" cy="768096"/>
          </a:xfrm>
          <a:prstGeom prst="rect">
            <a:avLst/>
          </a:prstGeom>
        </p:spPr>
        <p:txBody>
          <a:bodyPr wrap="square" lIns="91440" tIns="45720" rIns="91440" bIns="45720" rtlCol="0">
            <a:noAutofit/>
          </a:bodyPr>
          <a:lstStyle/>
          <a:p>
            <a:pPr>
              <a:lnSpc>
                <a:spcPct val="105000"/>
              </a:lnSpc>
              <a:spcBef>
                <a:spcPts val="1000"/>
              </a:spcBef>
            </a:pPr>
            <a:r>
              <a:rPr lang="en-IN" sz="3600" dirty="0">
                <a:latin typeface="IBM Plex Sans" panose="020B0503050203000203" pitchFamily="34" charset="0"/>
              </a:rPr>
              <a:t>… and this poses challenges for Microservices…</a:t>
            </a:r>
            <a:endParaRPr lang="en-IN" sz="360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4115552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10400" y="365760"/>
            <a:ext cx="13716000" cy="1143000"/>
          </a:xfrm>
        </p:spPr>
        <p:txBody>
          <a:bodyPr/>
          <a:lstStyle/>
          <a:p>
            <a:r>
              <a:rPr lang="en-IN" dirty="0">
                <a:solidFill>
                  <a:schemeClr val="tx1"/>
                </a:solidFill>
              </a:rPr>
              <a:t>Option 1: Shared Session Database</a:t>
            </a:r>
            <a:endParaRPr lang="en-US" dirty="0">
              <a:solidFill>
                <a:schemeClr val="tx1"/>
              </a:solidFill>
            </a:endParaRPr>
          </a:p>
        </p:txBody>
      </p:sp>
      <p:sp>
        <p:nvSpPr>
          <p:cNvPr id="7" name="TextBox 6">
            <a:extLst>
              <a:ext uri="{FF2B5EF4-FFF2-40B4-BE49-F238E27FC236}">
                <a16:creationId xmlns:a16="http://schemas.microsoft.com/office/drawing/2014/main" id="{2A87F017-DCB4-4DAF-8520-D8B9FAB1CE70}"/>
              </a:ext>
            </a:extLst>
          </p:cNvPr>
          <p:cNvSpPr txBox="1"/>
          <p:nvPr/>
        </p:nvSpPr>
        <p:spPr>
          <a:xfrm>
            <a:off x="137160" y="846534"/>
            <a:ext cx="6263640" cy="7017306"/>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IBM Plex Sans" panose="020B0503050203000203" pitchFamily="34" charset="0"/>
              </a:rPr>
              <a:t>The specialized security service authenticates the user, so all secured requests are configured to go to this service. </a:t>
            </a:r>
          </a:p>
          <a:p>
            <a:pPr marL="285750" indent="-285750">
              <a:buFont typeface="Arial" panose="020B0604020202020204" pitchFamily="34" charset="0"/>
              <a:buChar char="•"/>
            </a:pPr>
            <a:r>
              <a:rPr lang="en-IN" sz="1800" dirty="0">
                <a:latin typeface="IBM Plex Sans" panose="020B0503050203000203" pitchFamily="34" charset="0"/>
              </a:rPr>
              <a:t>The service authenticates as a Monolith would have, creating a session reference token and passing it as a cookie in the http response.</a:t>
            </a:r>
          </a:p>
          <a:p>
            <a:pPr marL="285750" indent="-285750">
              <a:buFont typeface="Arial" panose="020B0604020202020204" pitchFamily="34" charset="0"/>
              <a:buChar char="•"/>
            </a:pPr>
            <a:r>
              <a:rPr lang="en-IN" sz="1800" dirty="0">
                <a:latin typeface="IBM Plex Sans" panose="020B0503050203000203" pitchFamily="34" charset="0"/>
              </a:rPr>
              <a:t>In addition, the authentication service uses a custom DB to create the session state.</a:t>
            </a:r>
          </a:p>
          <a:p>
            <a:pPr marL="285750" indent="-285750">
              <a:buFont typeface="Arial" panose="020B0604020202020204" pitchFamily="34" charset="0"/>
              <a:buChar char="•"/>
            </a:pPr>
            <a:r>
              <a:rPr lang="en-IN" sz="1800" dirty="0">
                <a:latin typeface="IBM Plex Sans" panose="020B0503050203000203" pitchFamily="34" charset="0"/>
              </a:rPr>
              <a:t>The security filters in all other Microservices also point to the same shared session database to recreate the user session on the Microservice, so the user context that consists of Authenticated Principal and User Authorities can be picked up by individual services.</a:t>
            </a:r>
          </a:p>
          <a:p>
            <a:pPr marL="285750" indent="-285750">
              <a:buFont typeface="Arial" panose="020B0604020202020204" pitchFamily="34" charset="0"/>
              <a:buChar char="•"/>
            </a:pPr>
            <a:r>
              <a:rPr lang="en-IN" sz="1800" dirty="0">
                <a:latin typeface="IBM Plex Sans" panose="020B0503050203000203" pitchFamily="34" charset="0"/>
              </a:rPr>
              <a:t>The user requests that go from the browser to the individual Microservices carry the session cookie, which is read and marshalled back into session state by the security framework. This would need that all Microservices sharing the session are on the same domain/subdomain and cookie settings allow them to be passed in request across same sub-domain.</a:t>
            </a:r>
          </a:p>
          <a:p>
            <a:pPr marL="285750" indent="-285750">
              <a:buFont typeface="Arial" panose="020B0604020202020204" pitchFamily="34" charset="0"/>
              <a:buChar char="•"/>
            </a:pPr>
            <a:r>
              <a:rPr lang="en-IN" sz="1800" dirty="0">
                <a:latin typeface="IBM Plex Sans" panose="020B0503050203000203" pitchFamily="34" charset="0"/>
              </a:rPr>
              <a:t>This is the implementation for Spring Session :</a:t>
            </a:r>
            <a:r>
              <a:rPr lang="en-IN" sz="1800" dirty="0">
                <a:latin typeface="IBM Plex Sans" panose="020B0503050203000203" pitchFamily="34" charset="0"/>
                <a:hlinkClick r:id="rId3"/>
              </a:rPr>
              <a:t>https://spring.io/projects/spring-session</a:t>
            </a:r>
            <a:r>
              <a:rPr lang="en-IN" sz="1800" dirty="0">
                <a:latin typeface="IBM Plex Sans" panose="020B0503050203000203" pitchFamily="34" charset="0"/>
              </a:rPr>
              <a:t>. An HA key value DB like Redis can be used as a session DB.</a:t>
            </a:r>
          </a:p>
          <a:p>
            <a:pPr marL="285750" indent="-285750">
              <a:buFont typeface="Arial" panose="020B0604020202020204" pitchFamily="34" charset="0"/>
              <a:buChar char="•"/>
            </a:pPr>
            <a:r>
              <a:rPr lang="en-IN" sz="1800" dirty="0">
                <a:latin typeface="IBM Plex Sans" panose="020B0503050203000203" pitchFamily="34" charset="0"/>
              </a:rPr>
              <a:t>For service-to-service calls, the Microservices would propagate the session token in a request header.</a:t>
            </a:r>
          </a:p>
        </p:txBody>
      </p:sp>
      <p:sp>
        <p:nvSpPr>
          <p:cNvPr id="3" name="TextBox 2">
            <a:extLst>
              <a:ext uri="{FF2B5EF4-FFF2-40B4-BE49-F238E27FC236}">
                <a16:creationId xmlns:a16="http://schemas.microsoft.com/office/drawing/2014/main" id="{D63FFE60-6762-4E0E-950D-456727B4E343}"/>
              </a:ext>
            </a:extLst>
          </p:cNvPr>
          <p:cNvSpPr txBox="1"/>
          <p:nvPr/>
        </p:nvSpPr>
        <p:spPr>
          <a:xfrm>
            <a:off x="6331680" y="4011290"/>
            <a:ext cx="8161560" cy="3409867"/>
          </a:xfrm>
          <a:prstGeom prst="rect">
            <a:avLst/>
          </a:prstGeom>
        </p:spPr>
        <p:txBody>
          <a:bodyPr wrap="square" lIns="91440" tIns="45720" rIns="91440" bIns="45720" rtlCol="0">
            <a:noAutofit/>
          </a:bodyPr>
          <a:lstStyle/>
          <a:p>
            <a:pPr marL="355600" lvl="1" indent="177800">
              <a:buFont typeface="Arial" panose="020B0604020202020204" pitchFamily="34" charset="0"/>
              <a:buChar char="•"/>
            </a:pPr>
            <a:r>
              <a:rPr lang="en-IN" sz="1800" dirty="0">
                <a:latin typeface="IBM Plex Sans" panose="020B0503050203000203" pitchFamily="34" charset="0"/>
              </a:rPr>
              <a:t>It works well for small scaled applications.</a:t>
            </a:r>
          </a:p>
          <a:p>
            <a:pPr marL="355600" lvl="1" indent="177800">
              <a:buFont typeface="Arial" panose="020B0604020202020204" pitchFamily="34" charset="0"/>
              <a:buChar char="•"/>
            </a:pPr>
            <a:r>
              <a:rPr lang="en-IN" sz="1800" dirty="0">
                <a:latin typeface="IBM Plex Sans" panose="020B0503050203000203" pitchFamily="34" charset="0"/>
              </a:rPr>
              <a:t>There is no drastic change in security set-up in the Microservices.</a:t>
            </a:r>
          </a:p>
          <a:p>
            <a:pPr marL="533400" lvl="1" indent="-177800">
              <a:buFont typeface="Arial" panose="020B0604020202020204" pitchFamily="34" charset="0"/>
              <a:buChar char="•"/>
            </a:pPr>
            <a:r>
              <a:rPr lang="en-IN" sz="1800" dirty="0">
                <a:latin typeface="IBM Plex Sans" panose="020B0503050203000203" pitchFamily="34" charset="0"/>
              </a:rPr>
              <a:t>Since the session state is in a custom DB, variations in container runtime is abstracted.</a:t>
            </a:r>
          </a:p>
          <a:p>
            <a:pPr marL="533400" lvl="1" indent="-177800">
              <a:buFont typeface="Arial" panose="020B0604020202020204" pitchFamily="34" charset="0"/>
              <a:buChar char="•"/>
            </a:pPr>
            <a:endParaRPr lang="en-IN" sz="800" dirty="0">
              <a:latin typeface="IBM Plex Sans" panose="020B0503050203000203" pitchFamily="34" charset="0"/>
            </a:endParaRPr>
          </a:p>
          <a:p>
            <a:endParaRPr lang="en-IN" sz="1800" b="1" dirty="0">
              <a:latin typeface="IBM Plex Sans" panose="020B0503050203000203" pitchFamily="34" charset="0"/>
            </a:endParaRPr>
          </a:p>
          <a:p>
            <a:pPr marL="533400" lvl="1" indent="-177800">
              <a:buFont typeface="Arial" panose="020B0604020202020204" pitchFamily="34" charset="0"/>
              <a:buChar char="•"/>
            </a:pPr>
            <a:r>
              <a:rPr lang="en-IN" sz="1800" dirty="0">
                <a:latin typeface="IBM Plex Sans" panose="020B0503050203000203" pitchFamily="34" charset="0"/>
              </a:rPr>
              <a:t>Session DB is a single point of failure.</a:t>
            </a:r>
          </a:p>
          <a:p>
            <a:pPr marL="533400" lvl="1" indent="-177800">
              <a:buFont typeface="Arial" panose="020B0604020202020204" pitchFamily="34" charset="0"/>
              <a:buChar char="•"/>
            </a:pPr>
            <a:r>
              <a:rPr lang="en-IN" sz="1800" dirty="0">
                <a:latin typeface="IBM Plex Sans" panose="020B0503050203000203" pitchFamily="34" charset="0"/>
              </a:rPr>
              <a:t>Shared session would mean latency due to contention on the DB on high TPS.</a:t>
            </a:r>
          </a:p>
          <a:p>
            <a:pPr marL="533400" lvl="1" indent="-177800">
              <a:buFont typeface="Arial" panose="020B0604020202020204" pitchFamily="34" charset="0"/>
              <a:buChar char="•"/>
              <a:tabLst>
                <a:tab pos="533400" algn="l"/>
              </a:tabLst>
            </a:pPr>
            <a:r>
              <a:rPr lang="en-IN" sz="1800" dirty="0">
                <a:latin typeface="IBM Plex Sans" panose="020B0503050203000203" pitchFamily="34" charset="0"/>
              </a:rPr>
              <a:t>The Microservices are coupled via a DB, which is a Microservices anti-pattern.</a:t>
            </a:r>
          </a:p>
          <a:p>
            <a:pPr marL="533400" lvl="1" indent="-177800">
              <a:buFont typeface="Arial" panose="020B0604020202020204" pitchFamily="34" charset="0"/>
              <a:buChar char="•"/>
            </a:pPr>
            <a:r>
              <a:rPr lang="en-IN" sz="1800" dirty="0">
                <a:latin typeface="IBM Plex Sans" panose="020B0503050203000203" pitchFamily="34" charset="0"/>
              </a:rPr>
              <a:t>Shared session DB would hamper the scalability of the system due to contention issue. (</a:t>
            </a:r>
            <a:r>
              <a:rPr lang="en-IN" sz="1800" dirty="0">
                <a:latin typeface="IBM Plex Sans" panose="020B0503050203000203" pitchFamily="34" charset="0"/>
                <a:hlinkClick r:id="rId4"/>
              </a:rPr>
              <a:t>https://www.sciencedirect.com/topics/computer-science/amdahls-law</a:t>
            </a:r>
            <a:r>
              <a:rPr lang="en-IN" sz="1800" dirty="0">
                <a:latin typeface="IBM Plex Sans" panose="020B0503050203000203" pitchFamily="34" charset="0"/>
              </a:rPr>
              <a:t>)</a:t>
            </a:r>
          </a:p>
        </p:txBody>
      </p:sp>
      <p:pic>
        <p:nvPicPr>
          <p:cNvPr id="8" name="Picture 7">
            <a:extLst>
              <a:ext uri="{FF2B5EF4-FFF2-40B4-BE49-F238E27FC236}">
                <a16:creationId xmlns:a16="http://schemas.microsoft.com/office/drawing/2014/main" id="{AFD3D9A0-B2B5-451A-A74C-DA549FC176F4}"/>
              </a:ext>
            </a:extLst>
          </p:cNvPr>
          <p:cNvPicPr>
            <a:picLocks noChangeAspect="1"/>
          </p:cNvPicPr>
          <p:nvPr/>
        </p:nvPicPr>
        <p:blipFill>
          <a:blip r:embed="rId5"/>
          <a:stretch>
            <a:fillRect/>
          </a:stretch>
        </p:blipFill>
        <p:spPr>
          <a:xfrm>
            <a:off x="6400800" y="79370"/>
            <a:ext cx="8167037" cy="3898270"/>
          </a:xfrm>
          <a:prstGeom prst="rect">
            <a:avLst/>
          </a:prstGeom>
        </p:spPr>
      </p:pic>
      <p:sp>
        <p:nvSpPr>
          <p:cNvPr id="9" name="TextBox 8">
            <a:extLst>
              <a:ext uri="{FF2B5EF4-FFF2-40B4-BE49-F238E27FC236}">
                <a16:creationId xmlns:a16="http://schemas.microsoft.com/office/drawing/2014/main" id="{6C701535-B15B-49EB-ACD8-90A710DE0A58}"/>
              </a:ext>
            </a:extLst>
          </p:cNvPr>
          <p:cNvSpPr txBox="1"/>
          <p:nvPr/>
        </p:nvSpPr>
        <p:spPr>
          <a:xfrm>
            <a:off x="6400800" y="5166360"/>
            <a:ext cx="797232" cy="365760"/>
          </a:xfrm>
          <a:prstGeom prst="rect">
            <a:avLst/>
          </a:prstGeom>
          <a:solidFill>
            <a:srgbClr val="FFC000"/>
          </a:solidFill>
        </p:spPr>
        <p:txBody>
          <a:bodyPr wrap="square" lIns="91440" tIns="45720" rIns="91440" bIns="45720" rtlCol="0">
            <a:noAutofit/>
          </a:bodyPr>
          <a:lstStyle/>
          <a:p>
            <a:r>
              <a:rPr lang="en-IN" sz="1600" b="1" dirty="0">
                <a:latin typeface="IBM Plex Sans" panose="020B0503050203000203" pitchFamily="34" charset="0"/>
              </a:rPr>
              <a:t>CONS</a:t>
            </a:r>
          </a:p>
        </p:txBody>
      </p:sp>
      <p:sp>
        <p:nvSpPr>
          <p:cNvPr id="10" name="TextBox 9">
            <a:extLst>
              <a:ext uri="{FF2B5EF4-FFF2-40B4-BE49-F238E27FC236}">
                <a16:creationId xmlns:a16="http://schemas.microsoft.com/office/drawing/2014/main" id="{0E33F4B7-5B70-4E11-BC85-9C5DFFE18B04}"/>
              </a:ext>
            </a:extLst>
          </p:cNvPr>
          <p:cNvSpPr txBox="1"/>
          <p:nvPr/>
        </p:nvSpPr>
        <p:spPr>
          <a:xfrm>
            <a:off x="6331680" y="3703320"/>
            <a:ext cx="797232" cy="365760"/>
          </a:xfrm>
          <a:prstGeom prst="rect">
            <a:avLst/>
          </a:prstGeom>
          <a:solidFill>
            <a:srgbClr val="92D050"/>
          </a:solidFill>
        </p:spPr>
        <p:txBody>
          <a:bodyPr wrap="square" lIns="91440" tIns="45720" rIns="91440" bIns="45720" rtlCol="0">
            <a:noAutofit/>
          </a:bodyPr>
          <a:lstStyle/>
          <a:p>
            <a:r>
              <a:rPr lang="en-IN" sz="1600" b="1" dirty="0">
                <a:latin typeface="IBM Plex Sans" panose="020B0503050203000203" pitchFamily="34" charset="0"/>
              </a:rPr>
              <a:t>PROS</a:t>
            </a:r>
          </a:p>
        </p:txBody>
      </p:sp>
    </p:spTree>
    <p:extLst>
      <p:ext uri="{BB962C8B-B14F-4D97-AF65-F5344CB8AC3E}">
        <p14:creationId xmlns:p14="http://schemas.microsoft.com/office/powerpoint/2010/main" val="1361766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E37F687-F382-4028-9F5C-A9059F10C44D}"/>
              </a:ext>
            </a:extLst>
          </p:cNvPr>
          <p:cNvPicPr>
            <a:picLocks noChangeAspect="1"/>
          </p:cNvPicPr>
          <p:nvPr/>
        </p:nvPicPr>
        <p:blipFill>
          <a:blip r:embed="rId3"/>
          <a:stretch>
            <a:fillRect/>
          </a:stretch>
        </p:blipFill>
        <p:spPr>
          <a:xfrm>
            <a:off x="5760720" y="247177"/>
            <a:ext cx="8749438" cy="4827743"/>
          </a:xfrm>
          <a:prstGeom prst="rect">
            <a:avLst/>
          </a:prstGeom>
        </p:spPr>
      </p:pic>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10400" y="365760"/>
            <a:ext cx="6310440" cy="1143000"/>
          </a:xfrm>
        </p:spPr>
        <p:txBody>
          <a:bodyPr/>
          <a:lstStyle/>
          <a:p>
            <a:r>
              <a:rPr lang="en-IN" dirty="0">
                <a:solidFill>
                  <a:schemeClr val="tx1"/>
                </a:solidFill>
              </a:rPr>
              <a:t>Option 2: Security Gateway with Shared Session Database</a:t>
            </a:r>
            <a:endParaRPr lang="en-US" dirty="0">
              <a:solidFill>
                <a:schemeClr val="tx1"/>
              </a:solidFill>
            </a:endParaRPr>
          </a:p>
        </p:txBody>
      </p:sp>
      <p:sp>
        <p:nvSpPr>
          <p:cNvPr id="7" name="TextBox 6">
            <a:extLst>
              <a:ext uri="{FF2B5EF4-FFF2-40B4-BE49-F238E27FC236}">
                <a16:creationId xmlns:a16="http://schemas.microsoft.com/office/drawing/2014/main" id="{2A87F017-DCB4-4DAF-8520-D8B9FAB1CE70}"/>
              </a:ext>
            </a:extLst>
          </p:cNvPr>
          <p:cNvSpPr txBox="1"/>
          <p:nvPr/>
        </p:nvSpPr>
        <p:spPr>
          <a:xfrm>
            <a:off x="265496" y="1426422"/>
            <a:ext cx="5379122" cy="4770537"/>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IBM Plex Sans" panose="020B0503050203000203" pitchFamily="34" charset="0"/>
              </a:rPr>
              <a:t>It is a more evolved form of option 1.</a:t>
            </a:r>
          </a:p>
          <a:p>
            <a:pPr marL="285750" indent="-285750">
              <a:buFont typeface="Arial" panose="020B0604020202020204" pitchFamily="34" charset="0"/>
              <a:buChar char="•"/>
            </a:pPr>
            <a:r>
              <a:rPr lang="en-IN" sz="1600" dirty="0">
                <a:latin typeface="IBM Plex Sans" panose="020B0503050203000203" pitchFamily="34" charset="0"/>
              </a:rPr>
              <a:t>There is still reliance on session DB, but all the calls to Microservices are proxied through the security gateway. So there is a single URL (domain) to work with and so the cookie set-up becomes easier.</a:t>
            </a:r>
          </a:p>
          <a:p>
            <a:pPr marL="285750" indent="-285750">
              <a:buFont typeface="Arial" panose="020B0604020202020204" pitchFamily="34" charset="0"/>
              <a:buChar char="•"/>
            </a:pPr>
            <a:r>
              <a:rPr lang="en-IN" sz="1600" dirty="0">
                <a:latin typeface="IBM Plex Sans" panose="020B0503050203000203" pitchFamily="34" charset="0"/>
              </a:rPr>
              <a:t>In this option, the gateway assumes the role of security component as well as HTTP Proxy that routes the HTTP Requests to the downstream services.</a:t>
            </a:r>
          </a:p>
          <a:p>
            <a:pPr marL="285750" indent="-285750">
              <a:buFont typeface="Arial" panose="020B0604020202020204" pitchFamily="34" charset="0"/>
              <a:buChar char="•"/>
            </a:pPr>
            <a:r>
              <a:rPr lang="en-IN" sz="1600" dirty="0">
                <a:latin typeface="IBM Plex Sans" panose="020B0503050203000203" pitchFamily="34" charset="0"/>
              </a:rPr>
              <a:t>The gateway provides all authentication flows and uses the session DB to store the state.</a:t>
            </a:r>
          </a:p>
          <a:p>
            <a:pPr marL="285750" indent="-285750">
              <a:buFont typeface="Arial" panose="020B0604020202020204" pitchFamily="34" charset="0"/>
              <a:buChar char="•"/>
            </a:pPr>
            <a:r>
              <a:rPr lang="en-IN" sz="1600" dirty="0">
                <a:latin typeface="IBM Plex Sans" panose="020B0503050203000203" pitchFamily="34" charset="0"/>
              </a:rPr>
              <a:t>In addition , the gateway also fetches the session info, creates a user context and passes it via request headers to the Microservices.</a:t>
            </a:r>
          </a:p>
          <a:p>
            <a:pPr marL="285750" indent="-285750">
              <a:buFont typeface="Arial" panose="020B0604020202020204" pitchFamily="34" charset="0"/>
              <a:buChar char="•"/>
            </a:pPr>
            <a:r>
              <a:rPr lang="en-IN" sz="1600" dirty="0">
                <a:latin typeface="IBM Plex Sans" panose="020B0503050203000203" pitchFamily="34" charset="0"/>
              </a:rPr>
              <a:t>The Microservices just need to configure the security filters and check the presence of an authenticated principal in the request. </a:t>
            </a:r>
          </a:p>
          <a:p>
            <a:pPr marL="285750" indent="-285750">
              <a:buFont typeface="Arial" panose="020B0604020202020204" pitchFamily="34" charset="0"/>
              <a:buChar char="•"/>
            </a:pPr>
            <a:r>
              <a:rPr lang="en-IN" sz="1600" dirty="0">
                <a:latin typeface="IBM Plex Sans" panose="020B0503050203000203" pitchFamily="34" charset="0"/>
              </a:rPr>
              <a:t>The fine grained RBAC can be run by individual Microservices as usual via the authorities passed in the authenticated principal.</a:t>
            </a:r>
          </a:p>
        </p:txBody>
      </p:sp>
      <p:sp>
        <p:nvSpPr>
          <p:cNvPr id="3" name="TextBox 2">
            <a:extLst>
              <a:ext uri="{FF2B5EF4-FFF2-40B4-BE49-F238E27FC236}">
                <a16:creationId xmlns:a16="http://schemas.microsoft.com/office/drawing/2014/main" id="{D63FFE60-6762-4E0E-950D-456727B4E343}"/>
              </a:ext>
            </a:extLst>
          </p:cNvPr>
          <p:cNvSpPr txBox="1"/>
          <p:nvPr/>
        </p:nvSpPr>
        <p:spPr>
          <a:xfrm>
            <a:off x="6243648" y="5255692"/>
            <a:ext cx="797232" cy="365760"/>
          </a:xfrm>
          <a:prstGeom prst="rect">
            <a:avLst/>
          </a:prstGeom>
          <a:solidFill>
            <a:srgbClr val="FFC000"/>
          </a:solidFill>
        </p:spPr>
        <p:txBody>
          <a:bodyPr wrap="square" lIns="91440" tIns="45720" rIns="91440" bIns="45720" rtlCol="0">
            <a:noAutofit/>
          </a:bodyPr>
          <a:lstStyle/>
          <a:p>
            <a:r>
              <a:rPr lang="en-IN" sz="1600" b="1" dirty="0">
                <a:latin typeface="IBM Plex Sans" panose="020B0503050203000203" pitchFamily="34" charset="0"/>
              </a:rPr>
              <a:t>CONS</a:t>
            </a:r>
          </a:p>
        </p:txBody>
      </p:sp>
      <p:sp>
        <p:nvSpPr>
          <p:cNvPr id="8" name="TextBox 7">
            <a:extLst>
              <a:ext uri="{FF2B5EF4-FFF2-40B4-BE49-F238E27FC236}">
                <a16:creationId xmlns:a16="http://schemas.microsoft.com/office/drawing/2014/main" id="{8FECD0CD-0204-4362-A3A9-643E67EFEDDF}"/>
              </a:ext>
            </a:extLst>
          </p:cNvPr>
          <p:cNvSpPr txBox="1"/>
          <p:nvPr/>
        </p:nvSpPr>
        <p:spPr>
          <a:xfrm>
            <a:off x="270236" y="6629400"/>
            <a:ext cx="5569224" cy="1077218"/>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IBM Plex Sans" panose="020B0503050203000203" pitchFamily="34" charset="0"/>
              </a:rPr>
              <a:t>In addition to option 1, it provides optimized DB usage, since only the gateway would be accessing it.</a:t>
            </a:r>
          </a:p>
          <a:p>
            <a:pPr marL="194310" indent="-285750">
              <a:buFont typeface="Arial" panose="020B0604020202020204" pitchFamily="34" charset="0"/>
              <a:buChar char="•"/>
            </a:pPr>
            <a:r>
              <a:rPr lang="en-IN" sz="1600" dirty="0">
                <a:latin typeface="IBM Plex Sans" panose="020B0503050203000203" pitchFamily="34" charset="0"/>
              </a:rPr>
              <a:t>It provides better scalability to the Microservices.</a:t>
            </a:r>
          </a:p>
          <a:p>
            <a:pPr marL="194310" indent="-285750">
              <a:buFont typeface="Arial" panose="020B0604020202020204" pitchFamily="34" charset="0"/>
              <a:buChar char="•"/>
            </a:pPr>
            <a:r>
              <a:rPr lang="en-IN" sz="1600" dirty="0">
                <a:latin typeface="IBM Plex Sans" panose="020B0503050203000203" pitchFamily="34" charset="0"/>
              </a:rPr>
              <a:t>AuthN concerns are abstracted away from services.</a:t>
            </a:r>
          </a:p>
        </p:txBody>
      </p:sp>
      <p:sp>
        <p:nvSpPr>
          <p:cNvPr id="11" name="TextBox 10">
            <a:extLst>
              <a:ext uri="{FF2B5EF4-FFF2-40B4-BE49-F238E27FC236}">
                <a16:creationId xmlns:a16="http://schemas.microsoft.com/office/drawing/2014/main" id="{23AD1B4F-AC83-47FD-BCAE-8900F4A80AB3}"/>
              </a:ext>
            </a:extLst>
          </p:cNvPr>
          <p:cNvSpPr txBox="1"/>
          <p:nvPr/>
        </p:nvSpPr>
        <p:spPr>
          <a:xfrm>
            <a:off x="6243648" y="5661854"/>
            <a:ext cx="8328332" cy="2430586"/>
          </a:xfrm>
          <a:prstGeom prst="rect">
            <a:avLst/>
          </a:prstGeom>
        </p:spPr>
        <p:txBody>
          <a:bodyPr wrap="square" lIns="91440" tIns="45720" rIns="91440" bIns="45720" rtlCol="0">
            <a:noAutofit/>
          </a:bodyPr>
          <a:lstStyle/>
          <a:p>
            <a:pPr marL="194310" indent="-285750">
              <a:buFont typeface="Arial" panose="020B0604020202020204" pitchFamily="34" charset="0"/>
              <a:buChar char="•"/>
            </a:pPr>
            <a:r>
              <a:rPr lang="en-IN" sz="1600" dirty="0">
                <a:latin typeface="IBM Plex Sans" panose="020B0503050203000203" pitchFamily="34" charset="0"/>
              </a:rPr>
              <a:t>Session DB and Security Gateway are single points of failure.</a:t>
            </a:r>
          </a:p>
          <a:p>
            <a:pPr marL="194310" indent="-285750">
              <a:buFont typeface="Arial" panose="020B0604020202020204" pitchFamily="34" charset="0"/>
              <a:buChar char="•"/>
            </a:pPr>
            <a:r>
              <a:rPr lang="en-IN" sz="1600" dirty="0">
                <a:latin typeface="IBM Plex Sans" panose="020B0503050203000203" pitchFamily="34" charset="0"/>
              </a:rPr>
              <a:t>For service-to-service calls, the services would need to pass the user context. The called service would assume that the context is valid since there is no backing DB to validate it against. </a:t>
            </a:r>
          </a:p>
          <a:p>
            <a:pPr marL="194310" indent="-285750">
              <a:buFont typeface="Arial" panose="020B0604020202020204" pitchFamily="34" charset="0"/>
              <a:buChar char="•"/>
            </a:pPr>
            <a:r>
              <a:rPr lang="en-IN" sz="1600" dirty="0">
                <a:latin typeface="IBM Plex Sans" panose="020B0503050203000203" pitchFamily="34" charset="0"/>
              </a:rPr>
              <a:t>Additional security measures needed like IP whitelisting.</a:t>
            </a:r>
          </a:p>
          <a:p>
            <a:pPr marL="194310" indent="-285750">
              <a:buFont typeface="Arial" panose="020B0604020202020204" pitchFamily="34" charset="0"/>
              <a:buChar char="•"/>
            </a:pPr>
            <a:r>
              <a:rPr lang="en-IN" sz="1600" dirty="0">
                <a:latin typeface="IBM Plex Sans" panose="020B0503050203000203" pitchFamily="34" charset="0"/>
              </a:rPr>
              <a:t>Shared session would mean latency due to contention on the DB on high TPS.</a:t>
            </a:r>
          </a:p>
          <a:p>
            <a:pPr marL="194310" indent="-285750">
              <a:buFont typeface="Arial" panose="020B0604020202020204" pitchFamily="34" charset="0"/>
              <a:buChar char="•"/>
            </a:pPr>
            <a:r>
              <a:rPr lang="en-IN" sz="1600" dirty="0">
                <a:latin typeface="IBM Plex Sans" panose="020B0503050203000203" pitchFamily="34" charset="0"/>
              </a:rPr>
              <a:t>Shared session DB would hamper the scalability of the system due to contention issue. (</a:t>
            </a:r>
            <a:r>
              <a:rPr lang="en-IN" sz="1600" dirty="0">
                <a:latin typeface="IBM Plex Sans" panose="020B0503050203000203" pitchFamily="34" charset="0"/>
                <a:hlinkClick r:id="rId4"/>
              </a:rPr>
              <a:t>https://www.sciencedirect.com/topics/computer-science/amdahls-law</a:t>
            </a:r>
            <a:r>
              <a:rPr lang="en-IN" sz="1600" dirty="0">
                <a:latin typeface="IBM Plex Sans" panose="020B0503050203000203" pitchFamily="34" charset="0"/>
              </a:rPr>
              <a:t>)</a:t>
            </a:r>
          </a:p>
        </p:txBody>
      </p:sp>
      <p:sp>
        <p:nvSpPr>
          <p:cNvPr id="13" name="TextBox 12">
            <a:extLst>
              <a:ext uri="{FF2B5EF4-FFF2-40B4-BE49-F238E27FC236}">
                <a16:creationId xmlns:a16="http://schemas.microsoft.com/office/drawing/2014/main" id="{1ECA1A57-A1F7-4348-9421-740E99404392}"/>
              </a:ext>
            </a:extLst>
          </p:cNvPr>
          <p:cNvSpPr txBox="1"/>
          <p:nvPr/>
        </p:nvSpPr>
        <p:spPr>
          <a:xfrm>
            <a:off x="265496" y="6261709"/>
            <a:ext cx="797232" cy="365760"/>
          </a:xfrm>
          <a:prstGeom prst="rect">
            <a:avLst/>
          </a:prstGeom>
          <a:solidFill>
            <a:srgbClr val="92D050"/>
          </a:solidFill>
        </p:spPr>
        <p:txBody>
          <a:bodyPr wrap="square" lIns="91440" tIns="45720" rIns="91440" bIns="45720" rtlCol="0">
            <a:noAutofit/>
          </a:bodyPr>
          <a:lstStyle/>
          <a:p>
            <a:r>
              <a:rPr lang="en-IN" sz="1600" b="1" dirty="0">
                <a:latin typeface="IBM Plex Sans" panose="020B0503050203000203" pitchFamily="34" charset="0"/>
              </a:rPr>
              <a:t>PROS</a:t>
            </a:r>
          </a:p>
        </p:txBody>
      </p:sp>
    </p:spTree>
    <p:extLst>
      <p:ext uri="{BB962C8B-B14F-4D97-AF65-F5344CB8AC3E}">
        <p14:creationId xmlns:p14="http://schemas.microsoft.com/office/powerpoint/2010/main" val="2475612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10400" y="365760"/>
            <a:ext cx="13716000" cy="1143000"/>
          </a:xfrm>
        </p:spPr>
        <p:txBody>
          <a:bodyPr/>
          <a:lstStyle/>
          <a:p>
            <a:r>
              <a:rPr lang="en-IN" dirty="0">
                <a:solidFill>
                  <a:schemeClr val="tx1"/>
                </a:solidFill>
              </a:rPr>
              <a:t>Option 3: Single Sign On (SSO)</a:t>
            </a:r>
            <a:endParaRPr lang="en-US" dirty="0">
              <a:solidFill>
                <a:schemeClr val="tx1"/>
              </a:solidFill>
            </a:endParaRPr>
          </a:p>
        </p:txBody>
      </p:sp>
      <p:sp>
        <p:nvSpPr>
          <p:cNvPr id="7" name="TextBox 6">
            <a:extLst>
              <a:ext uri="{FF2B5EF4-FFF2-40B4-BE49-F238E27FC236}">
                <a16:creationId xmlns:a16="http://schemas.microsoft.com/office/drawing/2014/main" id="{2A87F017-DCB4-4DAF-8520-D8B9FAB1CE70}"/>
              </a:ext>
            </a:extLst>
          </p:cNvPr>
          <p:cNvSpPr txBox="1"/>
          <p:nvPr/>
        </p:nvSpPr>
        <p:spPr>
          <a:xfrm>
            <a:off x="220311" y="822960"/>
            <a:ext cx="6560221" cy="5509200"/>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IBM Plex Sans" panose="020B0503050203000203" pitchFamily="34" charset="0"/>
              </a:rPr>
              <a:t>In a typical SSO architecture, multiple systems rely on a single authentication event to provide secure access to a user.</a:t>
            </a:r>
          </a:p>
          <a:p>
            <a:pPr marL="285750" indent="-285750">
              <a:buFont typeface="Arial" panose="020B0604020202020204" pitchFamily="34" charset="0"/>
              <a:buChar char="•"/>
            </a:pPr>
            <a:r>
              <a:rPr lang="en-IN" sz="1600" dirty="0">
                <a:latin typeface="IBM Plex Sans" panose="020B0503050203000203" pitchFamily="34" charset="0"/>
              </a:rPr>
              <a:t>SAML was the original and popular SSO pattern that relied in a trust broker between systems.</a:t>
            </a:r>
          </a:p>
          <a:p>
            <a:pPr marL="285750" indent="-285750">
              <a:buFont typeface="Arial" panose="020B0604020202020204" pitchFamily="34" charset="0"/>
              <a:buChar char="•"/>
            </a:pPr>
            <a:r>
              <a:rPr lang="en-IN" sz="1600" dirty="0">
                <a:latin typeface="IBM Plex Sans" panose="020B0503050203000203" pitchFamily="34" charset="0"/>
              </a:rPr>
              <a:t>In case of Microservices, SSO seems to be a relevant authentication mechanism since the security and trust has to be established across multiple Microservices of the application. </a:t>
            </a:r>
          </a:p>
          <a:p>
            <a:pPr marL="285750" indent="-285750">
              <a:buFont typeface="Arial" panose="020B0604020202020204" pitchFamily="34" charset="0"/>
              <a:buChar char="•"/>
            </a:pPr>
            <a:r>
              <a:rPr lang="en-IN" sz="1600" dirty="0">
                <a:latin typeface="IBM Plex Sans" panose="020B0503050203000203" pitchFamily="34" charset="0"/>
              </a:rPr>
              <a:t>So instead of each Microservice concerning itself with authentication in some form, a single sign on with an isolated Identity Provider would enable authentication across Microservices.</a:t>
            </a:r>
          </a:p>
          <a:p>
            <a:pPr marL="285750" indent="-285750">
              <a:buFont typeface="Arial" panose="020B0604020202020204" pitchFamily="34" charset="0"/>
              <a:buChar char="•"/>
            </a:pPr>
            <a:r>
              <a:rPr lang="en-IN" sz="1600" dirty="0">
                <a:latin typeface="IBM Plex Sans" panose="020B0503050203000203" pitchFamily="34" charset="0"/>
              </a:rPr>
              <a:t>IDP typically provides an authentication token that represents a user context that can be used by the Microservices.</a:t>
            </a:r>
          </a:p>
          <a:p>
            <a:pPr marL="285750" indent="-285750">
              <a:buFont typeface="Arial" panose="020B0604020202020204" pitchFamily="34" charset="0"/>
              <a:buChar char="•"/>
            </a:pPr>
            <a:r>
              <a:rPr lang="en-IN" sz="1600" dirty="0">
                <a:latin typeface="IBM Plex Sans" panose="020B0503050203000203" pitchFamily="34" charset="0"/>
              </a:rPr>
              <a:t>A common authentication with IDP is triggered by the SSO Gateway component that manages the redirects on behalf of the services and also ensures that in a user journey, the authentication takes place only once and each service receives the token in headers.</a:t>
            </a:r>
          </a:p>
          <a:p>
            <a:pPr marL="285750" indent="-285750">
              <a:buFont typeface="Arial" panose="020B0604020202020204" pitchFamily="34" charset="0"/>
              <a:buChar char="•"/>
            </a:pPr>
            <a:r>
              <a:rPr lang="en-IN" sz="1600" dirty="0">
                <a:latin typeface="IBM Plex Sans" panose="020B0503050203000203" pitchFamily="34" charset="0"/>
              </a:rPr>
              <a:t>The data in the token should be broad enough to provide enough user details for the Microservices to work with. </a:t>
            </a:r>
            <a:r>
              <a:rPr lang="en-US" sz="1600" dirty="0">
                <a:latin typeface="IBM Plex Sans" panose="020B0503050203000203" pitchFamily="34" charset="0"/>
              </a:rPr>
              <a:t>So user attributes and user authorities (Roles) are usually part of the token payload.</a:t>
            </a:r>
          </a:p>
          <a:p>
            <a:pPr marL="285750" indent="-285750">
              <a:buFont typeface="Arial" panose="020B0604020202020204" pitchFamily="34" charset="0"/>
              <a:buChar char="•"/>
            </a:pPr>
            <a:endParaRPr lang="en-IN" sz="1600" dirty="0">
              <a:highlight>
                <a:srgbClr val="FFFF00"/>
              </a:highlight>
              <a:latin typeface="IBM Plex Sans" panose="020B0503050203000203" pitchFamily="34" charset="0"/>
            </a:endParaRPr>
          </a:p>
        </p:txBody>
      </p:sp>
      <p:sp>
        <p:nvSpPr>
          <p:cNvPr id="3" name="TextBox 2">
            <a:extLst>
              <a:ext uri="{FF2B5EF4-FFF2-40B4-BE49-F238E27FC236}">
                <a16:creationId xmlns:a16="http://schemas.microsoft.com/office/drawing/2014/main" id="{D63FFE60-6762-4E0E-950D-456727B4E343}"/>
              </a:ext>
            </a:extLst>
          </p:cNvPr>
          <p:cNvSpPr txBox="1"/>
          <p:nvPr/>
        </p:nvSpPr>
        <p:spPr>
          <a:xfrm>
            <a:off x="8581895" y="6172200"/>
            <a:ext cx="5957065" cy="1861602"/>
          </a:xfrm>
          <a:prstGeom prst="rect">
            <a:avLst/>
          </a:prstGeom>
        </p:spPr>
        <p:txBody>
          <a:bodyPr wrap="square" lIns="91440" tIns="45720" rIns="91440" bIns="45720" rtlCol="0">
            <a:noAutofit/>
          </a:bodyPr>
          <a:lstStyle/>
          <a:p>
            <a:endParaRPr lang="en-IN" sz="1600" b="1" dirty="0">
              <a:latin typeface="IBM Plex Sans" panose="020B0503050203000203" pitchFamily="34" charset="0"/>
            </a:endParaRPr>
          </a:p>
          <a:p>
            <a:pPr marL="194310" indent="-285750">
              <a:buFont typeface="Arial" panose="020B0604020202020204" pitchFamily="34" charset="0"/>
              <a:buChar char="•"/>
            </a:pPr>
            <a:r>
              <a:rPr lang="en-IN" sz="1600" dirty="0">
                <a:latin typeface="IBM Plex Sans" panose="020B0503050203000203" pitchFamily="34" charset="0"/>
              </a:rPr>
              <a:t>IDP and SSO Gateway are single points of failure.</a:t>
            </a:r>
          </a:p>
          <a:p>
            <a:pPr marL="194310" indent="-285750">
              <a:buFont typeface="Arial" panose="020B0604020202020204" pitchFamily="34" charset="0"/>
              <a:buChar char="•"/>
            </a:pPr>
            <a:r>
              <a:rPr lang="en-IN" sz="1600" dirty="0">
                <a:latin typeface="IBM Plex Sans" panose="020B0503050203000203" pitchFamily="34" charset="0"/>
              </a:rPr>
              <a:t>IDP and Gateway need to have complex auth setup in place.</a:t>
            </a:r>
          </a:p>
          <a:p>
            <a:pPr marL="194310" indent="-285750">
              <a:buFont typeface="Arial" panose="020B0604020202020204" pitchFamily="34" charset="0"/>
              <a:buChar char="•"/>
            </a:pPr>
            <a:r>
              <a:rPr lang="en-IN" sz="1600" dirty="0">
                <a:latin typeface="IBM Plex Sans" panose="020B0503050203000203" pitchFamily="34" charset="0"/>
              </a:rPr>
              <a:t>Difficult to provide SSO during the development phase.</a:t>
            </a:r>
          </a:p>
        </p:txBody>
      </p:sp>
      <p:sp>
        <p:nvSpPr>
          <p:cNvPr id="9" name="TextBox 8">
            <a:extLst>
              <a:ext uri="{FF2B5EF4-FFF2-40B4-BE49-F238E27FC236}">
                <a16:creationId xmlns:a16="http://schemas.microsoft.com/office/drawing/2014/main" id="{5E617334-84DF-497F-B5B5-CDEB0FB9B8D0}"/>
              </a:ext>
            </a:extLst>
          </p:cNvPr>
          <p:cNvSpPr txBox="1"/>
          <p:nvPr/>
        </p:nvSpPr>
        <p:spPr>
          <a:xfrm>
            <a:off x="274320" y="6294180"/>
            <a:ext cx="7726680" cy="1569660"/>
          </a:xfrm>
          <a:prstGeom prst="rect">
            <a:avLst/>
          </a:prstGeom>
          <a:noFill/>
        </p:spPr>
        <p:txBody>
          <a:bodyPr wrap="square" rtlCol="0">
            <a:spAutoFit/>
          </a:bodyPr>
          <a:lstStyle/>
          <a:p>
            <a:endParaRPr lang="en-IN" sz="1600" b="1" dirty="0">
              <a:latin typeface="IBM Plex Sans" panose="020B0503050203000203" pitchFamily="34" charset="0"/>
            </a:endParaRPr>
          </a:p>
          <a:p>
            <a:pPr marL="194310" indent="-285750">
              <a:buFont typeface="Arial" panose="020B0604020202020204" pitchFamily="34" charset="0"/>
              <a:buChar char="•"/>
            </a:pPr>
            <a:r>
              <a:rPr lang="en-IN" sz="1600" dirty="0">
                <a:latin typeface="IBM Plex Sans" panose="020B0503050203000203" pitchFamily="34" charset="0"/>
              </a:rPr>
              <a:t>It uses the federated security model, which is offloaded from the application.</a:t>
            </a:r>
          </a:p>
          <a:p>
            <a:pPr marL="194310" indent="-285750">
              <a:buFont typeface="Arial" panose="020B0604020202020204" pitchFamily="34" charset="0"/>
              <a:buChar char="•"/>
            </a:pPr>
            <a:r>
              <a:rPr lang="en-IN" sz="1600" dirty="0">
                <a:latin typeface="IBM Plex Sans" panose="020B0503050203000203" pitchFamily="34" charset="0"/>
              </a:rPr>
              <a:t>The token is a more inclusive data structure than a session ID, which only provides a reference to a session.</a:t>
            </a:r>
          </a:p>
          <a:p>
            <a:pPr marL="194310" indent="-285750">
              <a:buFont typeface="Arial" panose="020B0604020202020204" pitchFamily="34" charset="0"/>
              <a:buChar char="•"/>
            </a:pPr>
            <a:r>
              <a:rPr lang="en-IN" sz="1600" dirty="0">
                <a:latin typeface="IBM Plex Sans" panose="020B0503050203000203" pitchFamily="34" charset="0"/>
              </a:rPr>
              <a:t>Services need to only rely on token to get all of user context.</a:t>
            </a:r>
          </a:p>
          <a:p>
            <a:pPr marL="742950" lvl="1" indent="-285750">
              <a:buFont typeface="Arial" panose="020B0604020202020204" pitchFamily="34" charset="0"/>
              <a:buChar char="•"/>
            </a:pPr>
            <a:endParaRPr lang="en-IN" sz="1600" dirty="0">
              <a:latin typeface="IBM Plex Sans" panose="020B0503050203000203" pitchFamily="34" charset="0"/>
            </a:endParaRPr>
          </a:p>
        </p:txBody>
      </p:sp>
      <p:pic>
        <p:nvPicPr>
          <p:cNvPr id="8" name="Picture 7">
            <a:extLst>
              <a:ext uri="{FF2B5EF4-FFF2-40B4-BE49-F238E27FC236}">
                <a16:creationId xmlns:a16="http://schemas.microsoft.com/office/drawing/2014/main" id="{D95A6E2D-EAE7-41AC-BE15-3DE17CE356DE}"/>
              </a:ext>
            </a:extLst>
          </p:cNvPr>
          <p:cNvPicPr>
            <a:picLocks noChangeAspect="1"/>
          </p:cNvPicPr>
          <p:nvPr/>
        </p:nvPicPr>
        <p:blipFill>
          <a:blip r:embed="rId3"/>
          <a:stretch>
            <a:fillRect/>
          </a:stretch>
        </p:blipFill>
        <p:spPr>
          <a:xfrm>
            <a:off x="6780532" y="119080"/>
            <a:ext cx="7726680" cy="4996586"/>
          </a:xfrm>
          <a:prstGeom prst="rect">
            <a:avLst/>
          </a:prstGeom>
        </p:spPr>
      </p:pic>
      <p:sp>
        <p:nvSpPr>
          <p:cNvPr id="10" name="TextBox 9">
            <a:extLst>
              <a:ext uri="{FF2B5EF4-FFF2-40B4-BE49-F238E27FC236}">
                <a16:creationId xmlns:a16="http://schemas.microsoft.com/office/drawing/2014/main" id="{E49202EC-1DD5-4F03-A598-0239AE2C7BB0}"/>
              </a:ext>
            </a:extLst>
          </p:cNvPr>
          <p:cNvSpPr txBox="1"/>
          <p:nvPr/>
        </p:nvSpPr>
        <p:spPr>
          <a:xfrm>
            <a:off x="8478317" y="5989320"/>
            <a:ext cx="797232" cy="365760"/>
          </a:xfrm>
          <a:prstGeom prst="rect">
            <a:avLst/>
          </a:prstGeom>
          <a:solidFill>
            <a:srgbClr val="FFC000"/>
          </a:solidFill>
        </p:spPr>
        <p:txBody>
          <a:bodyPr wrap="square" lIns="91440" tIns="45720" rIns="91440" bIns="45720" rtlCol="0">
            <a:noAutofit/>
          </a:bodyPr>
          <a:lstStyle/>
          <a:p>
            <a:r>
              <a:rPr lang="en-IN" sz="1600" b="1" dirty="0">
                <a:latin typeface="IBM Plex Sans" panose="020B0503050203000203" pitchFamily="34" charset="0"/>
              </a:rPr>
              <a:t>CONS</a:t>
            </a:r>
          </a:p>
        </p:txBody>
      </p:sp>
      <p:sp>
        <p:nvSpPr>
          <p:cNvPr id="11" name="TextBox 10">
            <a:extLst>
              <a:ext uri="{FF2B5EF4-FFF2-40B4-BE49-F238E27FC236}">
                <a16:creationId xmlns:a16="http://schemas.microsoft.com/office/drawing/2014/main" id="{BB975281-7EEC-41A9-AA6C-1E9CF28D60A6}"/>
              </a:ext>
            </a:extLst>
          </p:cNvPr>
          <p:cNvSpPr txBox="1"/>
          <p:nvPr/>
        </p:nvSpPr>
        <p:spPr>
          <a:xfrm>
            <a:off x="221499" y="6149280"/>
            <a:ext cx="797232" cy="365760"/>
          </a:xfrm>
          <a:prstGeom prst="rect">
            <a:avLst/>
          </a:prstGeom>
          <a:solidFill>
            <a:srgbClr val="92D050"/>
          </a:solidFill>
        </p:spPr>
        <p:txBody>
          <a:bodyPr wrap="square" lIns="91440" tIns="45720" rIns="91440" bIns="45720" rtlCol="0">
            <a:noAutofit/>
          </a:bodyPr>
          <a:lstStyle/>
          <a:p>
            <a:r>
              <a:rPr lang="en-IN" sz="1600" b="1" dirty="0">
                <a:latin typeface="IBM Plex Sans" panose="020B0503050203000203" pitchFamily="34" charset="0"/>
              </a:rPr>
              <a:t>PROS</a:t>
            </a:r>
          </a:p>
        </p:txBody>
      </p:sp>
    </p:spTree>
    <p:extLst>
      <p:ext uri="{BB962C8B-B14F-4D97-AF65-F5344CB8AC3E}">
        <p14:creationId xmlns:p14="http://schemas.microsoft.com/office/powerpoint/2010/main" val="3052410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11" name="Title 4">
            <a:extLst>
              <a:ext uri="{FF2B5EF4-FFF2-40B4-BE49-F238E27FC236}">
                <a16:creationId xmlns:a16="http://schemas.microsoft.com/office/drawing/2014/main" id="{A1668724-6515-4B11-B449-72687621516E}"/>
              </a:ext>
            </a:extLst>
          </p:cNvPr>
          <p:cNvSpPr>
            <a:spLocks noGrp="1"/>
          </p:cNvSpPr>
          <p:nvPr>
            <p:ph type="title"/>
          </p:nvPr>
        </p:nvSpPr>
        <p:spPr>
          <a:xfrm>
            <a:off x="457200" y="365760"/>
            <a:ext cx="13716000" cy="1143000"/>
          </a:xfrm>
        </p:spPr>
        <p:txBody>
          <a:bodyPr/>
          <a:lstStyle/>
          <a:p>
            <a:r>
              <a:rPr lang="en-IN" dirty="0"/>
              <a:t>OAuth2.0 and OIDC(Open ID Connect)</a:t>
            </a:r>
            <a:endParaRPr lang="en-US" dirty="0"/>
          </a:p>
        </p:txBody>
      </p:sp>
      <p:graphicFrame>
        <p:nvGraphicFramePr>
          <p:cNvPr id="12" name="Diagram 11">
            <a:extLst>
              <a:ext uri="{FF2B5EF4-FFF2-40B4-BE49-F238E27FC236}">
                <a16:creationId xmlns:a16="http://schemas.microsoft.com/office/drawing/2014/main" id="{0322D282-0A25-4899-BFFC-3EB7B8488C04}"/>
              </a:ext>
            </a:extLst>
          </p:cNvPr>
          <p:cNvGraphicFramePr/>
          <p:nvPr>
            <p:extLst>
              <p:ext uri="{D42A27DB-BD31-4B8C-83A1-F6EECF244321}">
                <p14:modId xmlns:p14="http://schemas.microsoft.com/office/powerpoint/2010/main" val="326889503"/>
              </p:ext>
            </p:extLst>
          </p:nvPr>
        </p:nvGraphicFramePr>
        <p:xfrm>
          <a:off x="411480" y="1280160"/>
          <a:ext cx="13865110" cy="6126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601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11" name="Title 4">
            <a:extLst>
              <a:ext uri="{FF2B5EF4-FFF2-40B4-BE49-F238E27FC236}">
                <a16:creationId xmlns:a16="http://schemas.microsoft.com/office/drawing/2014/main" id="{A1668724-6515-4B11-B449-72687621516E}"/>
              </a:ext>
            </a:extLst>
          </p:cNvPr>
          <p:cNvSpPr>
            <a:spLocks noGrp="1"/>
          </p:cNvSpPr>
          <p:nvPr>
            <p:ph type="title"/>
          </p:nvPr>
        </p:nvSpPr>
        <p:spPr>
          <a:xfrm>
            <a:off x="457200" y="365760"/>
            <a:ext cx="13716000" cy="1143000"/>
          </a:xfrm>
        </p:spPr>
        <p:txBody>
          <a:bodyPr/>
          <a:lstStyle/>
          <a:p>
            <a:r>
              <a:rPr lang="en-IN" dirty="0"/>
              <a:t>OAuth2.0</a:t>
            </a:r>
            <a:endParaRPr lang="en-US" dirty="0"/>
          </a:p>
        </p:txBody>
      </p:sp>
      <p:graphicFrame>
        <p:nvGraphicFramePr>
          <p:cNvPr id="5" name="Diagram 4">
            <a:extLst>
              <a:ext uri="{FF2B5EF4-FFF2-40B4-BE49-F238E27FC236}">
                <a16:creationId xmlns:a16="http://schemas.microsoft.com/office/drawing/2014/main" id="{13744955-DF4C-4262-9548-F0ED176D7661}"/>
              </a:ext>
            </a:extLst>
          </p:cNvPr>
          <p:cNvGraphicFramePr/>
          <p:nvPr>
            <p:extLst>
              <p:ext uri="{D42A27DB-BD31-4B8C-83A1-F6EECF244321}">
                <p14:modId xmlns:p14="http://schemas.microsoft.com/office/powerpoint/2010/main" val="3590401376"/>
              </p:ext>
            </p:extLst>
          </p:nvPr>
        </p:nvGraphicFramePr>
        <p:xfrm>
          <a:off x="228599" y="1280160"/>
          <a:ext cx="14175523" cy="6263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34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p:txBody>
          <a:bodyPr/>
          <a:lstStyle/>
          <a:p>
            <a:r>
              <a:rPr lang="en-US" dirty="0"/>
              <a:t>Source:  </a:t>
            </a:r>
            <a:r>
              <a:rPr lang="en-IN" dirty="0">
                <a:hlinkClick r:id="rId3"/>
              </a:rPr>
              <a:t>https://developer.okta.com/blog/2017/06/21/what-the-heck-is-oauth</a:t>
            </a:r>
            <a:endParaRPr lang="en-IN"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5760"/>
            <a:ext cx="5623560" cy="621792"/>
          </a:xfrm>
        </p:spPr>
        <p:txBody>
          <a:bodyPr/>
          <a:lstStyle/>
          <a:p>
            <a:r>
              <a:rPr lang="en-IN" dirty="0"/>
              <a:t>OAuth2.0 Actors</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182880" y="1241984"/>
            <a:ext cx="5212080" cy="4742631"/>
          </a:xfrm>
          <a:prstGeom prst="rect">
            <a:avLst/>
          </a:prstGeom>
        </p:spPr>
        <p:txBody>
          <a:bodyPr wrap="square" lIns="91440" tIns="45720" rIns="91440" bIns="45720" rtlCol="0">
            <a:noAutofit/>
          </a:bodyPr>
          <a:lstStyle/>
          <a:p>
            <a:pPr marL="285750" indent="-285750">
              <a:buFont typeface="Arial" panose="020B0604020202020204" pitchFamily="34" charset="0"/>
              <a:buChar char="•"/>
            </a:pPr>
            <a:r>
              <a:rPr lang="en-US" sz="2000" b="1" dirty="0">
                <a:solidFill>
                  <a:srgbClr val="5D5D5D"/>
                </a:solidFill>
                <a:latin typeface="IBM Plex Sans" panose="020B0503050203000203" pitchFamily="34" charset="0"/>
              </a:rPr>
              <a:t>Resource Owner</a:t>
            </a:r>
            <a:r>
              <a:rPr lang="en-US" sz="2000" dirty="0">
                <a:solidFill>
                  <a:srgbClr val="5D5D5D"/>
                </a:solidFill>
                <a:latin typeface="IBM Plex Sans" panose="020B0503050203000203" pitchFamily="34" charset="0"/>
              </a:rPr>
              <a:t>: Owns the data in the resource server</a:t>
            </a:r>
          </a:p>
          <a:p>
            <a:pPr marL="891540" lvl="1" indent="-342900">
              <a:buFont typeface="Wingdings" panose="05000000000000000000" pitchFamily="2" charset="2"/>
              <a:buChar char="§"/>
            </a:pPr>
            <a:r>
              <a:rPr lang="en-US" sz="2000" dirty="0">
                <a:solidFill>
                  <a:srgbClr val="5D5D5D"/>
                </a:solidFill>
                <a:latin typeface="IBM Plex Sans" panose="020B0503050203000203" pitchFamily="34" charset="0"/>
              </a:rPr>
              <a:t>For example, I am the Resource Owner of my Facebook profile.</a:t>
            </a:r>
          </a:p>
          <a:p>
            <a:pPr marL="342900" indent="-342900">
              <a:buFont typeface="Arial" panose="020B0604020202020204" pitchFamily="34" charset="0"/>
              <a:buChar char="•"/>
            </a:pPr>
            <a:endParaRPr lang="en-US" sz="2000" dirty="0">
              <a:solidFill>
                <a:srgbClr val="5D5D5D"/>
              </a:solidFill>
              <a:latin typeface="IBM Plex Sans" panose="020B0503050203000203" pitchFamily="34" charset="0"/>
            </a:endParaRPr>
          </a:p>
          <a:p>
            <a:pPr marL="285750" indent="-285750">
              <a:buFont typeface="Arial" panose="020B0604020202020204" pitchFamily="34" charset="0"/>
              <a:buChar char="•"/>
            </a:pPr>
            <a:r>
              <a:rPr lang="en-US" sz="2000" b="1" dirty="0">
                <a:solidFill>
                  <a:srgbClr val="5D5D5D"/>
                </a:solidFill>
                <a:latin typeface="IBM Plex Sans" panose="020B0503050203000203" pitchFamily="34" charset="0"/>
              </a:rPr>
              <a:t>Resource Server</a:t>
            </a:r>
            <a:r>
              <a:rPr lang="en-US" sz="2000" dirty="0">
                <a:solidFill>
                  <a:srgbClr val="5D5D5D"/>
                </a:solidFill>
                <a:latin typeface="IBM Plex Sans" panose="020B0503050203000203" pitchFamily="34" charset="0"/>
              </a:rPr>
              <a:t>: The API that stores data that the application wants to access</a:t>
            </a:r>
          </a:p>
          <a:p>
            <a:pPr marL="285750" indent="-285750">
              <a:buFont typeface="Arial" panose="020B0604020202020204" pitchFamily="34" charset="0"/>
              <a:buChar char="•"/>
            </a:pPr>
            <a:endParaRPr lang="en-US" sz="2000" dirty="0">
              <a:solidFill>
                <a:srgbClr val="5D5D5D"/>
              </a:solidFill>
              <a:latin typeface="IBM Plex Sans" panose="020B0503050203000203" pitchFamily="34" charset="0"/>
            </a:endParaRPr>
          </a:p>
          <a:p>
            <a:pPr marL="285750" indent="-285750">
              <a:buFont typeface="Arial" panose="020B0604020202020204" pitchFamily="34" charset="0"/>
              <a:buChar char="•"/>
            </a:pPr>
            <a:r>
              <a:rPr lang="en-US" sz="2000" b="1" dirty="0">
                <a:solidFill>
                  <a:srgbClr val="5D5D5D"/>
                </a:solidFill>
                <a:latin typeface="IBM Plex Sans" panose="020B0503050203000203" pitchFamily="34" charset="0"/>
              </a:rPr>
              <a:t>Client</a:t>
            </a:r>
            <a:r>
              <a:rPr lang="en-US" sz="2000" dirty="0">
                <a:solidFill>
                  <a:srgbClr val="5D5D5D"/>
                </a:solidFill>
                <a:latin typeface="IBM Plex Sans" panose="020B0503050203000203" pitchFamily="34" charset="0"/>
              </a:rPr>
              <a:t>: the application that wants to access your data</a:t>
            </a:r>
          </a:p>
          <a:p>
            <a:pPr marL="285750" indent="-285750">
              <a:buFont typeface="Arial" panose="020B0604020202020204" pitchFamily="34" charset="0"/>
              <a:buChar char="•"/>
            </a:pPr>
            <a:endParaRPr lang="en-US" sz="2000" dirty="0">
              <a:solidFill>
                <a:srgbClr val="5D5D5D"/>
              </a:solidFill>
              <a:latin typeface="IBM Plex Sans" panose="020B0503050203000203" pitchFamily="34" charset="0"/>
            </a:endParaRPr>
          </a:p>
          <a:p>
            <a:pPr marL="285750" indent="-285750">
              <a:buFont typeface="Arial" panose="020B0604020202020204" pitchFamily="34" charset="0"/>
              <a:buChar char="•"/>
            </a:pPr>
            <a:r>
              <a:rPr lang="en-US" sz="2000" b="1" dirty="0">
                <a:solidFill>
                  <a:srgbClr val="5D5D5D"/>
                </a:solidFill>
                <a:latin typeface="IBM Plex Sans" panose="020B0503050203000203" pitchFamily="34" charset="0"/>
              </a:rPr>
              <a:t>Authorization Server</a:t>
            </a:r>
            <a:r>
              <a:rPr lang="en-US" sz="2000" dirty="0">
                <a:solidFill>
                  <a:srgbClr val="5D5D5D"/>
                </a:solidFill>
                <a:latin typeface="IBM Plex Sans" panose="020B0503050203000203" pitchFamily="34" charset="0"/>
              </a:rPr>
              <a:t>: The main engine of OAuth</a:t>
            </a:r>
          </a:p>
          <a:p>
            <a:endParaRPr lang="en-US" sz="2000" dirty="0">
              <a:latin typeface="IBM Plex Sans" panose="020B0503050203000203" pitchFamily="34" charset="0"/>
            </a:endParaRPr>
          </a:p>
        </p:txBody>
      </p:sp>
      <p:pic>
        <p:nvPicPr>
          <p:cNvPr id="7" name="Picture 6">
            <a:extLst>
              <a:ext uri="{FF2B5EF4-FFF2-40B4-BE49-F238E27FC236}">
                <a16:creationId xmlns:a16="http://schemas.microsoft.com/office/drawing/2014/main" id="{E98C0332-5A2E-4312-8D97-4B55DD12C8FE}"/>
              </a:ext>
            </a:extLst>
          </p:cNvPr>
          <p:cNvPicPr>
            <a:picLocks noChangeAspect="1"/>
          </p:cNvPicPr>
          <p:nvPr/>
        </p:nvPicPr>
        <p:blipFill>
          <a:blip r:embed="rId4"/>
          <a:stretch>
            <a:fillRect/>
          </a:stretch>
        </p:blipFill>
        <p:spPr>
          <a:xfrm>
            <a:off x="5532120" y="1655064"/>
            <a:ext cx="8714698" cy="4742631"/>
          </a:xfrm>
          <a:prstGeom prst="rect">
            <a:avLst/>
          </a:prstGeom>
        </p:spPr>
      </p:pic>
    </p:spTree>
    <p:extLst>
      <p:ext uri="{BB962C8B-B14F-4D97-AF65-F5344CB8AC3E}">
        <p14:creationId xmlns:p14="http://schemas.microsoft.com/office/powerpoint/2010/main" val="430129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a:xfrm>
            <a:off x="3785439" y="7116681"/>
            <a:ext cx="5981797" cy="941833"/>
          </a:xfrm>
        </p:spPr>
        <p:txBody>
          <a:bodyPr/>
          <a:lstStyle/>
          <a:p>
            <a:r>
              <a:rPr lang="en-US" sz="1100" dirty="0"/>
              <a:t>Source:  </a:t>
            </a:r>
            <a:r>
              <a:rPr lang="en-IN" sz="1100" dirty="0">
                <a:hlinkClick r:id="rId3"/>
              </a:rPr>
              <a:t>https://api.slack.com/docs/oauth-scopes</a:t>
            </a:r>
            <a:endParaRPr lang="en-IN" sz="1100" dirty="0">
              <a:hlinkClick r:id="rId4"/>
            </a:endParaRPr>
          </a:p>
          <a:p>
            <a:r>
              <a:rPr lang="en-IN" sz="1100" dirty="0">
                <a:hlinkClick r:id="rId4"/>
              </a:rPr>
              <a:t>https://developer.okta.com/blog/2017/06/21/what-the-heck-is-oauth</a:t>
            </a:r>
            <a:endParaRPr lang="en-IN" sz="1100" dirty="0"/>
          </a:p>
          <a:p>
            <a:r>
              <a:rPr lang="en-IN" sz="1100" dirty="0">
                <a:hlinkClick r:id="rId5"/>
              </a:rPr>
              <a:t>https://support.chilipiper.com/article/454-permission-scope-for-google-oauth-registered-app</a:t>
            </a:r>
            <a:endParaRPr lang="en-IN" sz="1100" dirty="0"/>
          </a:p>
          <a:p>
            <a:endParaRPr lang="en-IN" sz="1100"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5760"/>
            <a:ext cx="5394960" cy="1143000"/>
          </a:xfrm>
        </p:spPr>
        <p:txBody>
          <a:bodyPr/>
          <a:lstStyle/>
          <a:p>
            <a:r>
              <a:rPr lang="en-IN" dirty="0"/>
              <a:t>OAuth2.0 Scopes</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183600" y="1242000"/>
            <a:ext cx="3570112" cy="6565393"/>
          </a:xfrm>
          <a:prstGeom prst="rect">
            <a:avLst/>
          </a:prstGeom>
        </p:spPr>
        <p:txBody>
          <a:bodyPr wrap="square" lIns="91440" tIns="45720" rIns="91440" bIns="45720" rtlCol="0">
            <a:noAutofit/>
          </a:bodyPr>
          <a:lstStyle/>
          <a:p>
            <a:pPr marL="285750" indent="-285750">
              <a:buFont typeface="Arial" panose="020B0604020202020204" pitchFamily="34" charset="0"/>
              <a:buChar char="•"/>
            </a:pPr>
            <a:r>
              <a:rPr lang="en-US" sz="2000" dirty="0">
                <a:latin typeface="IBM Plex Sans" panose="020B0503050203000203" pitchFamily="34" charset="0"/>
              </a:rPr>
              <a:t>Scopes are what you see on the authorization screens when an app requests permissions.</a:t>
            </a:r>
          </a:p>
          <a:p>
            <a:pPr marL="285750" indent="-285750">
              <a:buFont typeface="Arial" panose="020B0604020202020204" pitchFamily="34" charset="0"/>
              <a:buChar char="•"/>
            </a:pPr>
            <a:r>
              <a:rPr lang="en-US" sz="2000" dirty="0">
                <a:latin typeface="IBM Plex Sans" panose="020B0503050203000203" pitchFamily="34" charset="0"/>
              </a:rPr>
              <a:t>They are bundles of permissions asked for by the client when requesting a token.</a:t>
            </a:r>
          </a:p>
          <a:p>
            <a:pPr marL="285750" indent="-285750">
              <a:buFont typeface="Arial" panose="020B0604020202020204" pitchFamily="34" charset="0"/>
              <a:buChar char="•"/>
            </a:pPr>
            <a:r>
              <a:rPr lang="en-US" sz="2000" dirty="0">
                <a:latin typeface="IBM Plex Sans" panose="020B0503050203000203" pitchFamily="34" charset="0"/>
              </a:rPr>
              <a:t>These are coded by the application developer when writing the application.</a:t>
            </a:r>
          </a:p>
          <a:p>
            <a:pPr marL="285750" indent="-285750">
              <a:buFont typeface="Arial" panose="020B0604020202020204" pitchFamily="34" charset="0"/>
              <a:buChar char="•"/>
            </a:pPr>
            <a:r>
              <a:rPr lang="en-US" sz="2000" dirty="0">
                <a:latin typeface="IBM Plex Sans" panose="020B0503050203000203" pitchFamily="34" charset="0"/>
              </a:rPr>
              <a:t>The accessing application is upfront about the permissions it needs, so that user knows that consent is being provided for those scope (and only those scopes). This consent is vital in the entire journey.</a:t>
            </a:r>
          </a:p>
          <a:p>
            <a:endParaRPr lang="en-US" sz="1800" dirty="0">
              <a:latin typeface="IBM Plex Sans" panose="020B0503050203000203" pitchFamily="34" charset="0"/>
            </a:endParaRPr>
          </a:p>
        </p:txBody>
      </p:sp>
      <p:pic>
        <p:nvPicPr>
          <p:cNvPr id="8" name="Picture 2" descr="A screen showing the requested scopes during an OAuth request">
            <a:extLst>
              <a:ext uri="{FF2B5EF4-FFF2-40B4-BE49-F238E27FC236}">
                <a16:creationId xmlns:a16="http://schemas.microsoft.com/office/drawing/2014/main" id="{E9D182D2-C0FC-4F7F-8F56-05FBAAD201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730" r="18624"/>
          <a:stretch/>
        </p:blipFill>
        <p:spPr bwMode="auto">
          <a:xfrm>
            <a:off x="4056667" y="1015950"/>
            <a:ext cx="5727413" cy="592145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9" name="Picture 4" descr="https://d33v4339jhl8k0.cloudfront.net/docs/assets/59499b792c7d3a0747ce0c73/images/5c9be5632c7d3a154461711d/file-9MxVulK4rH.png">
            <a:extLst>
              <a:ext uri="{FF2B5EF4-FFF2-40B4-BE49-F238E27FC236}">
                <a16:creationId xmlns:a16="http://schemas.microsoft.com/office/drawing/2014/main" id="{7656D336-3B56-4CE1-88E9-100B46D492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097"/>
          <a:stretch/>
        </p:blipFill>
        <p:spPr bwMode="auto">
          <a:xfrm>
            <a:off x="9875520" y="994820"/>
            <a:ext cx="4617720" cy="67318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87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a:xfrm>
            <a:off x="457200" y="7406640"/>
            <a:ext cx="8003342" cy="457200"/>
          </a:xfrm>
        </p:spPr>
        <p:txBody>
          <a:bodyPr/>
          <a:lstStyle/>
          <a:p>
            <a:r>
              <a:rPr lang="en-US" sz="1000" dirty="0"/>
              <a:t>Source:  </a:t>
            </a:r>
            <a:r>
              <a:rPr lang="en-IN" sz="1000" dirty="0">
                <a:hlinkClick r:id="rId3"/>
              </a:rPr>
              <a:t>https://developer.okta.com/blog/2017/06/21/what-the-heck-is-oauth</a:t>
            </a:r>
            <a:endParaRPr lang="en-IN" sz="1000" dirty="0"/>
          </a:p>
          <a:p>
            <a:endParaRPr lang="en-IN" sz="1000"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5760"/>
            <a:ext cx="4937760" cy="1143000"/>
          </a:xfrm>
        </p:spPr>
        <p:txBody>
          <a:bodyPr/>
          <a:lstStyle/>
          <a:p>
            <a:r>
              <a:rPr lang="en-IN" dirty="0"/>
              <a:t>OAuth Tokens</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183600" y="1242000"/>
            <a:ext cx="6171480" cy="6164640"/>
          </a:xfrm>
          <a:prstGeom prst="rect">
            <a:avLst/>
          </a:prstGeom>
        </p:spPr>
        <p:txBody>
          <a:bodyPr wrap="square" lIns="91440" tIns="45720" rIns="91440" bIns="45720" rtlCol="0">
            <a:noAutofit/>
          </a:bodyPr>
          <a:lstStyle/>
          <a:p>
            <a:pPr marL="285750" indent="-285750">
              <a:buFont typeface="Arial" panose="020B0604020202020204" pitchFamily="34" charset="0"/>
              <a:buChar char="•"/>
            </a:pPr>
            <a:r>
              <a:rPr lang="en-US" sz="2000" dirty="0">
                <a:latin typeface="IBM Plex Sans" panose="020B0503050203000203" pitchFamily="34" charset="0"/>
              </a:rPr>
              <a:t>Access tokens are the tokens the client uses to access the Resource Server (API). </a:t>
            </a:r>
          </a:p>
          <a:p>
            <a:pPr marL="285750" indent="-285750">
              <a:buFont typeface="Arial" panose="020B0604020202020204" pitchFamily="34" charset="0"/>
              <a:buChar char="•"/>
            </a:pPr>
            <a:r>
              <a:rPr lang="en-US" sz="2000" dirty="0">
                <a:latin typeface="IBM Plex Sans" panose="020B0503050203000203" pitchFamily="34" charset="0"/>
              </a:rPr>
              <a:t>They are meant to be short-lived and expire after designed TTL.</a:t>
            </a:r>
          </a:p>
          <a:p>
            <a:pPr marL="285750" indent="-285750">
              <a:buFont typeface="Arial" panose="020B0604020202020204" pitchFamily="34" charset="0"/>
              <a:buChar char="•"/>
            </a:pPr>
            <a:r>
              <a:rPr lang="en-US" sz="2000" dirty="0">
                <a:latin typeface="IBM Plex Sans" panose="020B0503050203000203" pitchFamily="34" charset="0"/>
              </a:rPr>
              <a:t>Refresh token is much longer-lived; days, months, years. This can be used to get new tokens. To get a refresh token, applications typically require confidential clients with authentication.</a:t>
            </a:r>
          </a:p>
          <a:p>
            <a:pPr marL="285750" indent="-285750">
              <a:buFont typeface="Arial" panose="020B0604020202020204" pitchFamily="34" charset="0"/>
              <a:buChar char="•"/>
            </a:pPr>
            <a:r>
              <a:rPr lang="en-US" sz="2000" dirty="0">
                <a:latin typeface="IBM Plex Sans" panose="020B0503050203000203" pitchFamily="34" charset="0"/>
              </a:rPr>
              <a:t>The OAuth spec does not define what a token is. Usually these are JSON Web Tokens, JWT (pronounced “jot”).</a:t>
            </a:r>
          </a:p>
          <a:p>
            <a:pPr marL="285750" indent="-285750">
              <a:buFont typeface="Arial" panose="020B0604020202020204" pitchFamily="34" charset="0"/>
              <a:buChar char="•"/>
            </a:pPr>
            <a:r>
              <a:rPr lang="en-US" sz="2000" dirty="0">
                <a:latin typeface="IBM Plex Sans" panose="020B0503050203000203" pitchFamily="34" charset="0"/>
              </a:rPr>
              <a:t>JWT  is a secure and trustworthy standard for token authentication. JWTs allow you to digitally sign information (referred to as claims) with a signature and can be verified at a later time with a secret signing key. </a:t>
            </a:r>
          </a:p>
          <a:p>
            <a:pPr marL="285750" indent="-285750">
              <a:buFont typeface="Arial" panose="020B0604020202020204" pitchFamily="34" charset="0"/>
              <a:buChar char="•"/>
            </a:pPr>
            <a:r>
              <a:rPr lang="en-US" sz="2000" dirty="0">
                <a:latin typeface="IBM Plex Sans" panose="020B0503050203000203" pitchFamily="34" charset="0"/>
              </a:rPr>
              <a:t>Tokens are retrieved from endpoints on the authorization server.</a:t>
            </a:r>
            <a:endParaRPr lang="en-US" sz="2000" dirty="0">
              <a:solidFill>
                <a:srgbClr val="5D5D5D"/>
              </a:solidFill>
              <a:latin typeface="IBM Plex Sans" panose="020B0503050203000203" pitchFamily="34" charset="0"/>
            </a:endParaRPr>
          </a:p>
          <a:p>
            <a:endParaRPr lang="en-US" sz="2000" dirty="0">
              <a:latin typeface="IBM Plex Sans" panose="020B0503050203000203" pitchFamily="34" charset="0"/>
            </a:endParaRPr>
          </a:p>
        </p:txBody>
      </p:sp>
      <p:pic>
        <p:nvPicPr>
          <p:cNvPr id="10" name="Picture 2" descr="Authorization Server">
            <a:extLst>
              <a:ext uri="{FF2B5EF4-FFF2-40B4-BE49-F238E27FC236}">
                <a16:creationId xmlns:a16="http://schemas.microsoft.com/office/drawing/2014/main" id="{E74AE34D-F149-4653-90CA-BFABEB9BCF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39"/>
          <a:stretch/>
        </p:blipFill>
        <p:spPr bwMode="auto">
          <a:xfrm>
            <a:off x="6720840" y="1005841"/>
            <a:ext cx="7616526" cy="39292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jwt">
            <a:extLst>
              <a:ext uri="{FF2B5EF4-FFF2-40B4-BE49-F238E27FC236}">
                <a16:creationId xmlns:a16="http://schemas.microsoft.com/office/drawing/2014/main" id="{70AC8CBE-80D7-47A4-8381-83D994162E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15" b="10469"/>
          <a:stretch/>
        </p:blipFill>
        <p:spPr bwMode="auto">
          <a:xfrm>
            <a:off x="7458314" y="4983480"/>
            <a:ext cx="6852046" cy="2745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152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a:xfrm>
            <a:off x="731520" y="7464591"/>
            <a:ext cx="8003342" cy="457200"/>
          </a:xfrm>
        </p:spPr>
        <p:txBody>
          <a:bodyPr/>
          <a:lstStyle/>
          <a:p>
            <a:r>
              <a:rPr lang="en-US" sz="1000" dirty="0"/>
              <a:t>Source:  </a:t>
            </a:r>
            <a:r>
              <a:rPr lang="en-IN" sz="1000" dirty="0">
                <a:hlinkClick r:id="rId3"/>
              </a:rPr>
              <a:t>https://developer.okta.com/blog/2017/06/21/what-the-heck-is-oauth</a:t>
            </a:r>
            <a:endParaRPr lang="en-IN" sz="1000" dirty="0"/>
          </a:p>
          <a:p>
            <a:endParaRPr lang="en-IN" sz="1000"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5760"/>
            <a:ext cx="13716000" cy="1143000"/>
          </a:xfrm>
        </p:spPr>
        <p:txBody>
          <a:bodyPr/>
          <a:lstStyle/>
          <a:p>
            <a:r>
              <a:rPr lang="en-IN" dirty="0"/>
              <a:t>OAuth2 Grant Types</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194400" y="1242000"/>
            <a:ext cx="12790080" cy="4649142"/>
          </a:xfrm>
          <a:prstGeom prst="rect">
            <a:avLst/>
          </a:prstGeom>
        </p:spPr>
        <p:txBody>
          <a:bodyPr wrap="square" lIns="91440" tIns="45720" rIns="91440" bIns="45720" rtlCol="0">
            <a:noAutofit/>
          </a:bodyPr>
          <a:lstStyle/>
          <a:p>
            <a:r>
              <a:rPr lang="en-US" sz="2000" dirty="0">
                <a:latin typeface="IBM Plex Sans" panose="020B0503050203000203" pitchFamily="34" charset="0"/>
              </a:rPr>
              <a:t>Authorization Code (</a:t>
            </a:r>
            <a:r>
              <a:rPr lang="en-US" sz="2000" dirty="0">
                <a:solidFill>
                  <a:schemeClr val="accent1">
                    <a:lumMod val="75000"/>
                  </a:schemeClr>
                </a:solidFill>
                <a:latin typeface="IBM Plex Sans" panose="020B0503050203000203" pitchFamily="34" charset="0"/>
              </a:rPr>
              <a:t>web apps</a:t>
            </a:r>
            <a:r>
              <a:rPr lang="en-US" sz="2000" dirty="0">
                <a:latin typeface="IBM Plex Sans" panose="020B0503050203000203" pitchFamily="34" charset="0"/>
              </a:rPr>
              <a:t>)</a:t>
            </a:r>
          </a:p>
          <a:p>
            <a:pPr marL="834390" lvl="1" indent="-285750">
              <a:buFont typeface="Arial" panose="020B0604020202020204" pitchFamily="34" charset="0"/>
              <a:buChar char="•"/>
            </a:pPr>
            <a:r>
              <a:rPr lang="en-US" sz="2000" dirty="0">
                <a:latin typeface="IBM Plex Sans" panose="020B0503050203000203" pitchFamily="34" charset="0"/>
              </a:rPr>
              <a:t>Optimized for confidential clients</a:t>
            </a:r>
          </a:p>
          <a:p>
            <a:pPr marL="834390" lvl="1" indent="-285750">
              <a:buFont typeface="Arial" panose="020B0604020202020204" pitchFamily="34" charset="0"/>
              <a:buChar char="•"/>
            </a:pPr>
            <a:r>
              <a:rPr lang="en-US" sz="2000" dirty="0">
                <a:latin typeface="IBM Plex Sans" panose="020B0503050203000203" pitchFamily="34" charset="0"/>
              </a:rPr>
              <a:t>Uses an authorization code from the server</a:t>
            </a:r>
          </a:p>
          <a:p>
            <a:pPr marL="834390" lvl="1" indent="-285750">
              <a:buFont typeface="Arial" panose="020B0604020202020204" pitchFamily="34" charset="0"/>
              <a:buChar char="•"/>
            </a:pPr>
            <a:endParaRPr lang="en-US" sz="2000" dirty="0">
              <a:latin typeface="IBM Plex Sans" panose="020B0503050203000203" pitchFamily="34" charset="0"/>
            </a:endParaRPr>
          </a:p>
          <a:p>
            <a:r>
              <a:rPr lang="en-US" sz="2000" dirty="0">
                <a:latin typeface="IBM Plex Sans" panose="020B0503050203000203" pitchFamily="34" charset="0"/>
              </a:rPr>
              <a:t>Implicit (</a:t>
            </a:r>
            <a:r>
              <a:rPr lang="en-US" sz="2000" dirty="0">
                <a:solidFill>
                  <a:schemeClr val="accent1">
                    <a:lumMod val="75000"/>
                  </a:schemeClr>
                </a:solidFill>
                <a:latin typeface="IBM Plex Sans" panose="020B0503050203000203" pitchFamily="34" charset="0"/>
              </a:rPr>
              <a:t>browser-based and mobile apps</a:t>
            </a:r>
            <a:r>
              <a:rPr lang="en-US" sz="2000" dirty="0">
                <a:latin typeface="IBM Plex Sans" panose="020B0503050203000203" pitchFamily="34" charset="0"/>
              </a:rPr>
              <a:t>)</a:t>
            </a:r>
          </a:p>
          <a:p>
            <a:pPr marL="834390" lvl="1" indent="-285750">
              <a:buFont typeface="Arial" panose="020B0604020202020204" pitchFamily="34" charset="0"/>
              <a:buChar char="•"/>
            </a:pPr>
            <a:r>
              <a:rPr lang="en-US" sz="2000" dirty="0">
                <a:latin typeface="IBM Plex Sans" panose="020B0503050203000203" pitchFamily="34" charset="0"/>
              </a:rPr>
              <a:t>Optimized for script heavy web apps</a:t>
            </a:r>
          </a:p>
          <a:p>
            <a:pPr marL="834390" lvl="1" indent="-285750">
              <a:buFont typeface="Arial" panose="020B0604020202020204" pitchFamily="34" charset="0"/>
              <a:buChar char="•"/>
            </a:pPr>
            <a:r>
              <a:rPr lang="en-US" sz="2000" dirty="0">
                <a:latin typeface="IBM Plex Sans" panose="020B0503050203000203" pitchFamily="34" charset="0"/>
              </a:rPr>
              <a:t>User can see the access token</a:t>
            </a:r>
          </a:p>
          <a:p>
            <a:endParaRPr lang="en-US" sz="2000" dirty="0">
              <a:latin typeface="IBM Plex Sans" panose="020B0503050203000203" pitchFamily="34" charset="0"/>
            </a:endParaRPr>
          </a:p>
          <a:p>
            <a:r>
              <a:rPr lang="en-US" sz="2000" dirty="0">
                <a:latin typeface="IBM Plex Sans" panose="020B0503050203000203" pitchFamily="34" charset="0"/>
              </a:rPr>
              <a:t>Resource Owner Password Credentials (</a:t>
            </a:r>
            <a:r>
              <a:rPr lang="en-US" sz="2000" dirty="0">
                <a:solidFill>
                  <a:schemeClr val="accent1">
                    <a:lumMod val="75000"/>
                  </a:schemeClr>
                </a:solidFill>
                <a:latin typeface="IBM Plex Sans" panose="020B0503050203000203" pitchFamily="34" charset="0"/>
              </a:rPr>
              <a:t>user/password</a:t>
            </a:r>
            <a:r>
              <a:rPr lang="en-US" sz="2000" dirty="0">
                <a:latin typeface="IBM Plex Sans" panose="020B0503050203000203" pitchFamily="34" charset="0"/>
              </a:rPr>
              <a:t>)</a:t>
            </a:r>
          </a:p>
          <a:p>
            <a:pPr marL="834390" lvl="1" indent="-285750">
              <a:buFont typeface="Arial" panose="020B0604020202020204" pitchFamily="34" charset="0"/>
              <a:buChar char="•"/>
            </a:pPr>
            <a:r>
              <a:rPr lang="en-US" sz="2000" dirty="0">
                <a:latin typeface="IBM Plex Sans" panose="020B0503050203000203" pitchFamily="34" charset="0"/>
              </a:rPr>
              <a:t>Used in cases where the user trusts the client</a:t>
            </a:r>
          </a:p>
          <a:p>
            <a:pPr marL="834390" lvl="1" indent="-285750">
              <a:buFont typeface="Arial" panose="020B0604020202020204" pitchFamily="34" charset="0"/>
              <a:buChar char="•"/>
            </a:pPr>
            <a:r>
              <a:rPr lang="en-US" sz="2000" dirty="0">
                <a:latin typeface="IBM Plex Sans" panose="020B0503050203000203" pitchFamily="34" charset="0"/>
              </a:rPr>
              <a:t>Exposes user credentials to the client</a:t>
            </a:r>
          </a:p>
          <a:p>
            <a:pPr marL="834390" lvl="1" indent="-285750">
              <a:buFont typeface="Arial" panose="020B0604020202020204" pitchFamily="34" charset="0"/>
              <a:buChar char="•"/>
            </a:pPr>
            <a:endParaRPr lang="en-US" sz="2000" dirty="0">
              <a:latin typeface="IBM Plex Sans" panose="020B0503050203000203" pitchFamily="34" charset="0"/>
            </a:endParaRPr>
          </a:p>
          <a:p>
            <a:r>
              <a:rPr lang="en-US" sz="2000" dirty="0">
                <a:latin typeface="IBM Plex Sans" panose="020B0503050203000203" pitchFamily="34" charset="0"/>
              </a:rPr>
              <a:t>Client Credentials (</a:t>
            </a:r>
            <a:r>
              <a:rPr lang="en-US" sz="2000" dirty="0">
                <a:solidFill>
                  <a:schemeClr val="accent1">
                    <a:lumMod val="75000"/>
                  </a:schemeClr>
                </a:solidFill>
                <a:latin typeface="IBM Plex Sans" panose="020B0503050203000203" pitchFamily="34" charset="0"/>
              </a:rPr>
              <a:t>application</a:t>
            </a:r>
            <a:r>
              <a:rPr lang="en-US" sz="2000" dirty="0">
                <a:latin typeface="IBM Plex Sans" panose="020B0503050203000203" pitchFamily="34" charset="0"/>
              </a:rPr>
              <a:t>)</a:t>
            </a:r>
          </a:p>
          <a:p>
            <a:pPr marL="834390" lvl="1" indent="-285750">
              <a:buFont typeface="Arial" panose="020B0604020202020204" pitchFamily="34" charset="0"/>
              <a:buChar char="•"/>
            </a:pPr>
            <a:r>
              <a:rPr lang="en-US" sz="2000" dirty="0">
                <a:latin typeface="IBM Plex Sans" panose="020B0503050203000203" pitchFamily="34" charset="0"/>
              </a:rPr>
              <a:t>Client gets an access token based on client credentials only</a:t>
            </a:r>
          </a:p>
          <a:p>
            <a:pPr marL="834390" lvl="1" indent="-285750">
              <a:buFont typeface="Arial" panose="020B0604020202020204" pitchFamily="34" charset="0"/>
              <a:buChar char="•"/>
            </a:pPr>
            <a:endParaRPr lang="en-US" sz="2000" dirty="0">
              <a:latin typeface="IBM Plex Sans" panose="020B0503050203000203" pitchFamily="34" charset="0"/>
            </a:endParaRPr>
          </a:p>
          <a:p>
            <a:endParaRPr lang="en-US" sz="2000" dirty="0">
              <a:latin typeface="IBM Plex Sans" panose="020B0503050203000203" pitchFamily="34" charset="0"/>
            </a:endParaRPr>
          </a:p>
        </p:txBody>
      </p:sp>
    </p:spTree>
    <p:extLst>
      <p:ext uri="{BB962C8B-B14F-4D97-AF65-F5344CB8AC3E}">
        <p14:creationId xmlns:p14="http://schemas.microsoft.com/office/powerpoint/2010/main" val="1647957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228600" y="2194560"/>
            <a:ext cx="3200400" cy="64008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4171BE30-8B3F-4AE2-A50B-480B2DE04637}"/>
              </a:ext>
            </a:extLst>
          </p:cNvPr>
          <p:cNvSpPr>
            <a:spLocks noGrp="1"/>
          </p:cNvSpPr>
          <p:nvPr>
            <p:ph type="body" sz="quarter" idx="11"/>
          </p:nvPr>
        </p:nvSpPr>
        <p:spPr>
          <a:xfrm>
            <a:off x="457200" y="45720"/>
            <a:ext cx="2971800" cy="822960"/>
          </a:xfrm>
        </p:spPr>
        <p:txBody>
          <a:bodyPr/>
          <a:lstStyle/>
          <a:p>
            <a:r>
              <a:rPr lang="en-US" dirty="0"/>
              <a:t>Securing Microservices</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962400" y="2057400"/>
            <a:ext cx="10210800" cy="5257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dirty="0">
                <a:solidFill>
                  <a:schemeClr val="tx1"/>
                </a:solidFill>
              </a:rPr>
              <a:t>Who I am: &lt;Instructor Name&gt;</a:t>
            </a:r>
          </a:p>
          <a:p>
            <a:pPr marL="342900" indent="-342900">
              <a:buFont typeface="Arial" panose="020B0604020202020204" pitchFamily="34" charset="0"/>
              <a:buChar char="•"/>
            </a:pPr>
            <a:r>
              <a:rPr lang="en-US" dirty="0">
                <a:solidFill>
                  <a:schemeClr val="tx1"/>
                </a:solidFill>
              </a:rPr>
              <a:t>Title</a:t>
            </a:r>
          </a:p>
          <a:p>
            <a:pPr marL="342900" indent="-342900">
              <a:buFont typeface="Arial" panose="020B0604020202020204" pitchFamily="34" charset="0"/>
              <a:buChar char="•"/>
            </a:pPr>
            <a:r>
              <a:rPr lang="en-US" dirty="0">
                <a:solidFill>
                  <a:schemeClr val="tx1"/>
                </a:solidFill>
              </a:rPr>
              <a:t>Organization</a:t>
            </a:r>
          </a:p>
          <a:p>
            <a:pPr marL="342900" indent="-342900">
              <a:buFont typeface="Arial" panose="020B0604020202020204" pitchFamily="34" charset="0"/>
              <a:buChar char="•"/>
            </a:pPr>
            <a:r>
              <a:rPr lang="en-US" dirty="0">
                <a:solidFill>
                  <a:schemeClr val="tx1"/>
                </a:solidFill>
              </a:rPr>
              <a:t>Role</a:t>
            </a:r>
          </a:p>
          <a:p>
            <a:pPr marL="342900" indent="-342900">
              <a:buFont typeface="Arial" panose="020B0604020202020204" pitchFamily="34" charset="0"/>
              <a:buChar char="•"/>
            </a:pPr>
            <a:r>
              <a:rPr lang="en-US" dirty="0">
                <a:solidFill>
                  <a:schemeClr val="tx1"/>
                </a:solidFill>
              </a:rPr>
              <a:t>Background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a:xfrm>
            <a:off x="6056731" y="7685773"/>
            <a:ext cx="8003342" cy="457200"/>
          </a:xfrm>
        </p:spPr>
        <p:txBody>
          <a:bodyPr/>
          <a:lstStyle/>
          <a:p>
            <a:r>
              <a:rPr lang="en-US" sz="1000" dirty="0"/>
              <a:t>Source:  </a:t>
            </a:r>
            <a:r>
              <a:rPr lang="en-IN" sz="1000" dirty="0">
                <a:hlinkClick r:id="rId3"/>
              </a:rPr>
              <a:t>https://docs.oracle.com/cd/E39820_01/doc.11121/gateway_docs/content/oauth_flows.html</a:t>
            </a:r>
            <a:endParaRPr lang="en-IN" sz="1000" dirty="0"/>
          </a:p>
          <a:p>
            <a:endParaRPr lang="en-IN" sz="1000"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9098280" cy="638640"/>
          </a:xfrm>
        </p:spPr>
        <p:txBody>
          <a:bodyPr/>
          <a:lstStyle/>
          <a:p>
            <a:r>
              <a:rPr lang="en-IN" dirty="0"/>
              <a:t>OAuth2 Grant Type - Auth Code</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194400" y="1242000"/>
            <a:ext cx="4377600" cy="6620400"/>
          </a:xfrm>
          <a:prstGeom prst="rect">
            <a:avLst/>
          </a:prstGeom>
        </p:spPr>
        <p:txBody>
          <a:bodyPr wrap="square" lIns="91440" tIns="45720" rIns="91440" bIns="45720" rtlCol="0">
            <a:noAutofit/>
          </a:bodyPr>
          <a:lstStyle/>
          <a:p>
            <a:r>
              <a:rPr lang="en-US" sz="2000" b="1" dirty="0">
                <a:latin typeface="IBM Plex Sans" panose="020B0503050203000203" pitchFamily="34" charset="0"/>
              </a:rPr>
              <a:t>Authorization Code Flow</a:t>
            </a:r>
            <a:r>
              <a:rPr lang="en-US" sz="2000" dirty="0">
                <a:latin typeface="IBM Plex Sans" panose="020B0503050203000203" pitchFamily="34" charset="0"/>
              </a:rPr>
              <a:t>, aka 3 Legged, uses both the front channel and the back channel. </a:t>
            </a:r>
          </a:p>
          <a:p>
            <a:endParaRPr lang="en-US" sz="2000" dirty="0">
              <a:latin typeface="IBM Plex Sans" panose="020B0503050203000203" pitchFamily="34" charset="0"/>
            </a:endParaRPr>
          </a:p>
          <a:p>
            <a:r>
              <a:rPr lang="en-US" sz="2000" dirty="0">
                <a:latin typeface="IBM Plex Sans" panose="020B0503050203000203" pitchFamily="34" charset="0"/>
              </a:rPr>
              <a:t>The front channel flow is used by the client application to obtain an authorization code grant. </a:t>
            </a:r>
          </a:p>
          <a:p>
            <a:endParaRPr lang="en-US" sz="2000" dirty="0">
              <a:latin typeface="IBM Plex Sans" panose="020B0503050203000203" pitchFamily="34" charset="0"/>
            </a:endParaRPr>
          </a:p>
          <a:p>
            <a:r>
              <a:rPr lang="en-US" sz="2000" dirty="0">
                <a:latin typeface="IBM Plex Sans" panose="020B0503050203000203" pitchFamily="34" charset="0"/>
              </a:rPr>
              <a:t>The back channel is used by the client application to exchange the authorization code grant for an access token (and optionally a refresh token). </a:t>
            </a:r>
          </a:p>
          <a:p>
            <a:endParaRPr lang="en-US" sz="2000" dirty="0">
              <a:latin typeface="IBM Plex Sans" panose="020B0503050203000203" pitchFamily="34" charset="0"/>
            </a:endParaRPr>
          </a:p>
          <a:p>
            <a:r>
              <a:rPr lang="en-US" sz="2000" dirty="0">
                <a:latin typeface="IBM Plex Sans" panose="020B0503050203000203" pitchFamily="34" charset="0"/>
              </a:rPr>
              <a:t>It assumes the Resource Owner and Client Application are on separate devices. It is the most secure flow because you can authenticate the client to redeem the authorization grant, and tokens are never passed through a user-agent. </a:t>
            </a:r>
            <a:endParaRPr lang="en-US" sz="2000" dirty="0">
              <a:solidFill>
                <a:srgbClr val="5D5D5D"/>
              </a:solidFill>
              <a:latin typeface="IBM Plex Sans" panose="020B0503050203000203" pitchFamily="34" charset="0"/>
            </a:endParaRPr>
          </a:p>
          <a:p>
            <a:pPr lvl="1"/>
            <a:endParaRPr lang="en-US" sz="2000" dirty="0">
              <a:latin typeface="IBM Plex Sans" panose="020B0503050203000203" pitchFamily="34" charset="0"/>
            </a:endParaRPr>
          </a:p>
          <a:p>
            <a:endParaRPr lang="en-US" sz="2000" dirty="0">
              <a:latin typeface="IBM Plex Sans" panose="020B0503050203000203" pitchFamily="34" charset="0"/>
            </a:endParaRPr>
          </a:p>
        </p:txBody>
      </p:sp>
      <p:pic>
        <p:nvPicPr>
          <p:cNvPr id="7" name="Picture 8" descr="OAuth 2.0 Web Server Flow">
            <a:extLst>
              <a:ext uri="{FF2B5EF4-FFF2-40B4-BE49-F238E27FC236}">
                <a16:creationId xmlns:a16="http://schemas.microsoft.com/office/drawing/2014/main" id="{D15F4F15-0067-4A22-9224-5CBD98B18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05840"/>
            <a:ext cx="9936351" cy="634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370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a:xfrm>
            <a:off x="457200" y="7452360"/>
            <a:ext cx="8003342" cy="457200"/>
          </a:xfrm>
        </p:spPr>
        <p:txBody>
          <a:bodyPr/>
          <a:lstStyle/>
          <a:p>
            <a:r>
              <a:rPr lang="en-US" dirty="0"/>
              <a:t>Source:  </a:t>
            </a:r>
            <a:r>
              <a:rPr lang="en-IN" dirty="0">
                <a:hlinkClick r:id="rId3"/>
              </a:rPr>
              <a:t>https://docs.oracle.com/cd/E39820_01/doc.11121/gateway_docs/content/oauth_flows.html</a:t>
            </a:r>
            <a:endParaRPr lang="en-IN" dirty="0"/>
          </a:p>
          <a:p>
            <a:endParaRPr lang="en-IN"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9738360" cy="538711"/>
          </a:xfrm>
        </p:spPr>
        <p:txBody>
          <a:bodyPr/>
          <a:lstStyle/>
          <a:p>
            <a:r>
              <a:rPr lang="en-IN" dirty="0"/>
              <a:t>OAuth2 Grant Types - Implicit Flows</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194400" y="1242000"/>
            <a:ext cx="3280320" cy="4165303"/>
          </a:xfrm>
          <a:prstGeom prst="rect">
            <a:avLst/>
          </a:prstGeom>
        </p:spPr>
        <p:txBody>
          <a:bodyPr wrap="square" lIns="91440" tIns="45720" rIns="91440" bIns="45720" rtlCol="0">
            <a:noAutofit/>
          </a:bodyPr>
          <a:lstStyle/>
          <a:p>
            <a:r>
              <a:rPr lang="en-US" sz="2000" b="1" dirty="0">
                <a:latin typeface="IBM Plex Sans" panose="020B0503050203000203" pitchFamily="34" charset="0"/>
              </a:rPr>
              <a:t>Implicit flow </a:t>
            </a:r>
            <a:r>
              <a:rPr lang="en-US" sz="2000" dirty="0">
                <a:latin typeface="IBM Plex Sans" panose="020B0503050203000203" pitchFamily="34" charset="0"/>
              </a:rPr>
              <a:t>is optimized for browser-only public clients. </a:t>
            </a:r>
          </a:p>
          <a:p>
            <a:endParaRPr lang="en-US" sz="2000" dirty="0">
              <a:latin typeface="IBM Plex Sans" panose="020B0503050203000203" pitchFamily="34" charset="0"/>
            </a:endParaRPr>
          </a:p>
          <a:p>
            <a:r>
              <a:rPr lang="en-US" sz="2000" dirty="0">
                <a:latin typeface="IBM Plex Sans" panose="020B0503050203000203" pitchFamily="34" charset="0"/>
              </a:rPr>
              <a:t>An access token is returned directly from the authorization request (front channel only). </a:t>
            </a:r>
          </a:p>
          <a:p>
            <a:endParaRPr lang="en-US" sz="2000" dirty="0">
              <a:latin typeface="IBM Plex Sans" panose="020B0503050203000203" pitchFamily="34" charset="0"/>
            </a:endParaRPr>
          </a:p>
          <a:p>
            <a:r>
              <a:rPr lang="en-US" sz="2000" dirty="0">
                <a:latin typeface="IBM Plex Sans" panose="020B0503050203000203" pitchFamily="34" charset="0"/>
              </a:rPr>
              <a:t>It typically does not support refresh tokens. It assumes the Resource Owner and Public Client are on the same device.</a:t>
            </a:r>
          </a:p>
          <a:p>
            <a:endParaRPr lang="en-US" sz="2000" dirty="0">
              <a:latin typeface="IBM Plex Sans" panose="020B0503050203000203" pitchFamily="34" charset="0"/>
            </a:endParaRPr>
          </a:p>
          <a:p>
            <a:r>
              <a:rPr lang="en-US" sz="2000" dirty="0">
                <a:latin typeface="IBM Plex Sans" panose="020B0503050203000203" pitchFamily="34" charset="0"/>
              </a:rPr>
              <a:t>Since everything happens on the browser, it is the most vulnerable to security threats.</a:t>
            </a:r>
          </a:p>
          <a:p>
            <a:br>
              <a:rPr lang="en-US" sz="2000" dirty="0">
                <a:latin typeface="IBM Plex Sans" panose="020B0503050203000203" pitchFamily="34" charset="0"/>
              </a:rPr>
            </a:br>
            <a:endParaRPr lang="en-US" sz="2000" dirty="0">
              <a:solidFill>
                <a:srgbClr val="5D5D5D"/>
              </a:solidFill>
              <a:latin typeface="IBM Plex Sans" panose="020B0503050203000203" pitchFamily="34" charset="0"/>
            </a:endParaRPr>
          </a:p>
          <a:p>
            <a:pPr lvl="1"/>
            <a:endParaRPr lang="en-US" sz="2000" dirty="0">
              <a:latin typeface="IBM Plex Sans" panose="020B0503050203000203" pitchFamily="34" charset="0"/>
            </a:endParaRPr>
          </a:p>
          <a:p>
            <a:endParaRPr lang="en-US" sz="2000" dirty="0">
              <a:latin typeface="IBM Plex Sans" panose="020B0503050203000203" pitchFamily="34" charset="0"/>
            </a:endParaRPr>
          </a:p>
        </p:txBody>
      </p:sp>
      <p:pic>
        <p:nvPicPr>
          <p:cNvPr id="8" name="Picture 6" descr="OAuth 2.0 User Agent Flow">
            <a:extLst>
              <a:ext uri="{FF2B5EF4-FFF2-40B4-BE49-F238E27FC236}">
                <a16:creationId xmlns:a16="http://schemas.microsoft.com/office/drawing/2014/main" id="{13167014-F3E5-4EA7-8F5B-B09F9CFDAB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180" y="1417320"/>
            <a:ext cx="10741071" cy="572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20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a:xfrm>
            <a:off x="274320" y="7498080"/>
            <a:ext cx="8003342" cy="457200"/>
          </a:xfrm>
        </p:spPr>
        <p:txBody>
          <a:bodyPr/>
          <a:lstStyle/>
          <a:p>
            <a:r>
              <a:rPr lang="en-US" sz="1000" dirty="0"/>
              <a:t>Source:  </a:t>
            </a:r>
            <a:r>
              <a:rPr lang="en-IN" sz="1000" dirty="0">
                <a:hlinkClick r:id="rId3"/>
              </a:rPr>
              <a:t>https://docs.oracle.com/cd/E39820_01/doc.11121/gateway_docs/content/oauth_flows.html</a:t>
            </a:r>
            <a:endParaRPr lang="en-IN" sz="1000" dirty="0"/>
          </a:p>
          <a:p>
            <a:endParaRPr lang="en-IN" sz="1000"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8915400" cy="457200"/>
          </a:xfrm>
        </p:spPr>
        <p:txBody>
          <a:bodyPr/>
          <a:lstStyle/>
          <a:p>
            <a:r>
              <a:rPr lang="en-IN" dirty="0"/>
              <a:t>OAuth2 Grant Types - Client Creds</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194400" y="1242000"/>
            <a:ext cx="5337720" cy="4709160"/>
          </a:xfrm>
          <a:prstGeom prst="rect">
            <a:avLst/>
          </a:prstGeom>
        </p:spPr>
        <p:txBody>
          <a:bodyPr wrap="square" lIns="91440" tIns="45720" rIns="91440" bIns="45720" rtlCol="0">
            <a:noAutofit/>
          </a:bodyPr>
          <a:lstStyle/>
          <a:p>
            <a:r>
              <a:rPr lang="en-US" sz="2000" dirty="0">
                <a:latin typeface="IBM Plex Sans" panose="020B0503050203000203" pitchFamily="34" charset="0"/>
              </a:rPr>
              <a:t>For server-to-server scenarios, you might want to use a </a:t>
            </a:r>
            <a:r>
              <a:rPr lang="en-US" sz="2000" b="1" dirty="0">
                <a:latin typeface="IBM Plex Sans" panose="020B0503050203000203" pitchFamily="34" charset="0"/>
              </a:rPr>
              <a:t>Client Credential Flow</a:t>
            </a:r>
            <a:r>
              <a:rPr lang="en-US" sz="2000" dirty="0">
                <a:latin typeface="IBM Plex Sans" panose="020B0503050203000203" pitchFamily="34" charset="0"/>
              </a:rPr>
              <a:t>. </a:t>
            </a:r>
          </a:p>
          <a:p>
            <a:endParaRPr lang="en-US" sz="2000" dirty="0">
              <a:latin typeface="IBM Plex Sans" panose="020B0503050203000203" pitchFamily="34" charset="0"/>
            </a:endParaRPr>
          </a:p>
          <a:p>
            <a:r>
              <a:rPr lang="en-US" sz="2000" dirty="0">
                <a:latin typeface="IBM Plex Sans" panose="020B0503050203000203" pitchFamily="34" charset="0"/>
              </a:rPr>
              <a:t>In this scenario, the client application is a confidential client that is acting on its own, not on behalf of the user. </a:t>
            </a:r>
          </a:p>
          <a:p>
            <a:endParaRPr lang="en-US" sz="2000" dirty="0">
              <a:latin typeface="IBM Plex Sans" panose="020B0503050203000203" pitchFamily="34" charset="0"/>
            </a:endParaRPr>
          </a:p>
          <a:p>
            <a:r>
              <a:rPr lang="en-US" sz="2000" dirty="0">
                <a:latin typeface="IBM Plex Sans" panose="020B0503050203000203" pitchFamily="34" charset="0"/>
              </a:rPr>
              <a:t>It is more of a service account type of scenario. </a:t>
            </a:r>
          </a:p>
          <a:p>
            <a:endParaRPr lang="en-US" sz="2000" dirty="0">
              <a:latin typeface="IBM Plex Sans" panose="020B0503050203000203" pitchFamily="34" charset="0"/>
            </a:endParaRPr>
          </a:p>
          <a:p>
            <a:r>
              <a:rPr lang="en-US" sz="2000" dirty="0">
                <a:latin typeface="IBM Plex Sans" panose="020B0503050203000203" pitchFamily="34" charset="0"/>
              </a:rPr>
              <a:t>All you need is the client’s credentials to do the whole flow. It is a back channel only flow to obtain an access token using the client’s credentials. </a:t>
            </a:r>
          </a:p>
          <a:p>
            <a:endParaRPr lang="en-US" sz="2000" dirty="0">
              <a:latin typeface="IBM Plex Sans" panose="020B0503050203000203" pitchFamily="34" charset="0"/>
            </a:endParaRPr>
          </a:p>
          <a:p>
            <a:r>
              <a:rPr lang="en-US" sz="2000" dirty="0">
                <a:latin typeface="IBM Plex Sans" panose="020B0503050203000203" pitchFamily="34" charset="0"/>
              </a:rPr>
              <a:t>It supports shared secrets or assertions as client credentials signed with either symmetric or asymmetric keys.</a:t>
            </a:r>
          </a:p>
        </p:txBody>
      </p:sp>
      <p:pic>
        <p:nvPicPr>
          <p:cNvPr id="7" name="Picture 2" descr="Client Credentials Flow">
            <a:extLst>
              <a:ext uri="{FF2B5EF4-FFF2-40B4-BE49-F238E27FC236}">
                <a16:creationId xmlns:a16="http://schemas.microsoft.com/office/drawing/2014/main" id="{F7B9C83B-DD4D-4B41-980D-9E577BFB0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040" y="1097280"/>
            <a:ext cx="6974596" cy="37303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Auth 2.0 JWT Flow">
            <a:extLst>
              <a:ext uri="{FF2B5EF4-FFF2-40B4-BE49-F238E27FC236}">
                <a16:creationId xmlns:a16="http://schemas.microsoft.com/office/drawing/2014/main" id="{34D8E783-BF8D-40D3-9E38-51FE52EEF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566" y="4951164"/>
            <a:ext cx="7212240" cy="245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165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a:xfrm>
            <a:off x="8229600" y="7315200"/>
            <a:ext cx="5577840" cy="457200"/>
          </a:xfrm>
        </p:spPr>
        <p:txBody>
          <a:bodyPr/>
          <a:lstStyle/>
          <a:p>
            <a:r>
              <a:rPr lang="en-US" dirty="0"/>
              <a:t>Source:  </a:t>
            </a:r>
            <a:r>
              <a:rPr lang="en-IN" dirty="0">
                <a:hlinkClick r:id="rId3"/>
              </a:rPr>
              <a:t>https://docs.oracle.com/cd/E39820_01/doc.11121/gateway_docs/content/oauth_flows.html</a:t>
            </a:r>
            <a:endParaRPr lang="en-IN" dirty="0"/>
          </a:p>
          <a:p>
            <a:endParaRPr lang="en-IN"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13716000" cy="1143000"/>
          </a:xfrm>
        </p:spPr>
        <p:txBody>
          <a:bodyPr/>
          <a:lstStyle/>
          <a:p>
            <a:r>
              <a:rPr lang="en-IN" dirty="0"/>
              <a:t>OAuth2 Grant Types - Password</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457200" y="2377440"/>
            <a:ext cx="4892040" cy="5257800"/>
          </a:xfrm>
          <a:prstGeom prst="rect">
            <a:avLst/>
          </a:prstGeom>
        </p:spPr>
        <p:txBody>
          <a:bodyPr wrap="square" lIns="91440" tIns="45720" rIns="91440" bIns="45720" rtlCol="0">
            <a:noAutofit/>
          </a:bodyPr>
          <a:lstStyle/>
          <a:p>
            <a:r>
              <a:rPr lang="en-US" sz="1800" dirty="0">
                <a:latin typeface="IBM Plex Sans" panose="020B0503050203000203" pitchFamily="34" charset="0"/>
              </a:rPr>
              <a:t>There is also a legacy mode called </a:t>
            </a:r>
            <a:r>
              <a:rPr lang="en-US" sz="1800" b="1" dirty="0">
                <a:latin typeface="IBM Plex Sans" panose="020B0503050203000203" pitchFamily="34" charset="0"/>
              </a:rPr>
              <a:t>Resource Owner Password Flow</a:t>
            </a:r>
            <a:r>
              <a:rPr lang="en-US" sz="1800" dirty="0">
                <a:latin typeface="IBM Plex Sans" panose="020B0503050203000203" pitchFamily="34" charset="0"/>
              </a:rPr>
              <a:t>. This is very similar to the direct authentication with username and password scenario and is not recommended. </a:t>
            </a:r>
          </a:p>
          <a:p>
            <a:endParaRPr lang="en-US" sz="1800" dirty="0">
              <a:latin typeface="IBM Plex Sans" panose="020B0503050203000203" pitchFamily="34" charset="0"/>
            </a:endParaRPr>
          </a:p>
          <a:p>
            <a:r>
              <a:rPr lang="en-US" sz="1800" dirty="0">
                <a:latin typeface="IBM Plex Sans" panose="020B0503050203000203" pitchFamily="34" charset="0"/>
              </a:rPr>
              <a:t>It is a legacy grant type for native username/password apps such as desktop applications. </a:t>
            </a:r>
          </a:p>
          <a:p>
            <a:endParaRPr lang="en-US" sz="1800" dirty="0">
              <a:latin typeface="IBM Plex Sans" panose="020B0503050203000203" pitchFamily="34" charset="0"/>
            </a:endParaRPr>
          </a:p>
          <a:p>
            <a:r>
              <a:rPr lang="en-US" sz="1800" dirty="0">
                <a:latin typeface="IBM Plex Sans" panose="020B0503050203000203" pitchFamily="34" charset="0"/>
              </a:rPr>
              <a:t>In this flow, you send the client application a username and password and it returns an access token from the Authorization Server. </a:t>
            </a:r>
          </a:p>
          <a:p>
            <a:endParaRPr lang="en-US" sz="1800" dirty="0">
              <a:latin typeface="IBM Plex Sans" panose="020B0503050203000203" pitchFamily="34" charset="0"/>
            </a:endParaRPr>
          </a:p>
          <a:p>
            <a:r>
              <a:rPr lang="en-US" sz="1800" dirty="0">
                <a:latin typeface="IBM Plex Sans" panose="020B0503050203000203" pitchFamily="34" charset="0"/>
              </a:rPr>
              <a:t>It typically does not support refresh tokens and it assumes the Resource Owner and Public Client are on the same device. For when you have an API that only wants to speak OAuth, but you have old-school clients to deal with.</a:t>
            </a:r>
            <a:endParaRPr lang="en-US" sz="1800" dirty="0">
              <a:solidFill>
                <a:srgbClr val="5D5D5D"/>
              </a:solidFill>
              <a:latin typeface="IBM Plex Sans" panose="020B0503050203000203" pitchFamily="34" charset="0"/>
            </a:endParaRPr>
          </a:p>
        </p:txBody>
      </p:sp>
      <p:pic>
        <p:nvPicPr>
          <p:cNvPr id="8" name="Picture 2" descr="Resource Owner Password Credentials Flow">
            <a:extLst>
              <a:ext uri="{FF2B5EF4-FFF2-40B4-BE49-F238E27FC236}">
                <a16:creationId xmlns:a16="http://schemas.microsoft.com/office/drawing/2014/main" id="{94882AF4-8E28-4333-9F9F-0335C23465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458" y="2328308"/>
            <a:ext cx="9269962" cy="416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962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10400" y="365760"/>
            <a:ext cx="3658680" cy="464675"/>
          </a:xfrm>
        </p:spPr>
        <p:txBody>
          <a:bodyPr/>
          <a:lstStyle/>
          <a:p>
            <a:r>
              <a:rPr lang="en-IN" dirty="0">
                <a:solidFill>
                  <a:schemeClr val="tx1"/>
                </a:solidFill>
              </a:rPr>
              <a:t>JWT</a:t>
            </a:r>
            <a:endParaRPr lang="en-US" dirty="0">
              <a:solidFill>
                <a:schemeClr val="tx1"/>
              </a:solidFill>
            </a:endParaRPr>
          </a:p>
        </p:txBody>
      </p:sp>
      <p:sp>
        <p:nvSpPr>
          <p:cNvPr id="10" name="TextBox 9">
            <a:extLst>
              <a:ext uri="{FF2B5EF4-FFF2-40B4-BE49-F238E27FC236}">
                <a16:creationId xmlns:a16="http://schemas.microsoft.com/office/drawing/2014/main" id="{3DF21A28-3AE5-4AA7-95E2-1F964A809A0E}"/>
              </a:ext>
            </a:extLst>
          </p:cNvPr>
          <p:cNvSpPr txBox="1"/>
          <p:nvPr/>
        </p:nvSpPr>
        <p:spPr>
          <a:xfrm>
            <a:off x="273241" y="1052655"/>
            <a:ext cx="4481639" cy="4530628"/>
          </a:xfrm>
          <a:prstGeom prst="rect">
            <a:avLst/>
          </a:prstGeom>
          <a:solidFill>
            <a:schemeClr val="bg2">
              <a:lumMod val="85000"/>
            </a:schemeClr>
          </a:solidFill>
        </p:spPr>
        <p:txBody>
          <a:bodyPr wrap="square" lIns="91440" tIns="45720" rIns="91440" bIns="45720" rtlCol="0">
            <a:noAutofit/>
          </a:bodyPr>
          <a:lstStyle/>
          <a:p>
            <a:pPr marL="342900" indent="-342900">
              <a:buFont typeface="+mj-lt"/>
              <a:buAutoNum type="arabicPeriod"/>
            </a:pPr>
            <a:endParaRPr lang="en-US" sz="2000" dirty="0">
              <a:latin typeface="IBM Plex Sans" panose="020B0503050203000203" pitchFamily="34" charset="0"/>
            </a:endParaRPr>
          </a:p>
          <a:p>
            <a:pPr marL="342900" indent="-342900">
              <a:buFont typeface="+mj-lt"/>
              <a:buAutoNum type="arabicPeriod"/>
            </a:pPr>
            <a:r>
              <a:rPr lang="en-US" sz="2000" dirty="0">
                <a:latin typeface="IBM Plex Sans" panose="020B0503050203000203" pitchFamily="34" charset="0"/>
              </a:rPr>
              <a:t>JSON Web Tokens are an open, industry standard </a:t>
            </a:r>
            <a:r>
              <a:rPr lang="en-US" sz="2000" b="1" dirty="0">
                <a:latin typeface="IBM Plex Sans" panose="020B0503050203000203" pitchFamily="34" charset="0"/>
                <a:hlinkClick r:id="rId3"/>
              </a:rPr>
              <a:t>RFC 7519</a:t>
            </a:r>
            <a:r>
              <a:rPr lang="en-US" sz="2000" dirty="0">
                <a:latin typeface="IBM Plex Sans" panose="020B0503050203000203" pitchFamily="34" charset="0"/>
              </a:rPr>
              <a:t> method for representing claims securely between two parties.</a:t>
            </a:r>
          </a:p>
          <a:p>
            <a:pPr marL="342900" indent="-342900">
              <a:buFont typeface="+mj-lt"/>
              <a:buAutoNum type="arabicPeriod"/>
            </a:pPr>
            <a:r>
              <a:rPr lang="en-IN" sz="2000" dirty="0">
                <a:latin typeface="IBM Plex Sans" panose="020B0503050203000203" pitchFamily="34" charset="0"/>
                <a:hlinkClick r:id="rId4"/>
              </a:rPr>
              <a:t>https://jwt.io/</a:t>
            </a:r>
            <a:endParaRPr lang="en-IN" sz="2000" dirty="0">
              <a:latin typeface="IBM Plex Sans" panose="020B0503050203000203" pitchFamily="34" charset="0"/>
            </a:endParaRPr>
          </a:p>
          <a:p>
            <a:pPr marL="342900" indent="-342900">
              <a:buFont typeface="+mj-lt"/>
              <a:buAutoNum type="arabicPeriod"/>
            </a:pPr>
            <a:r>
              <a:rPr lang="en-IN" sz="2000" dirty="0">
                <a:solidFill>
                  <a:srgbClr val="5D5D5D"/>
                </a:solidFill>
                <a:latin typeface="IBM Plex Sans" panose="020B0503050203000203" pitchFamily="34" charset="0"/>
              </a:rPr>
              <a:t>JWT provides a signed, lightweight JSON based web token that can be shared across systems.</a:t>
            </a:r>
          </a:p>
          <a:p>
            <a:pPr marL="342900" indent="-342900">
              <a:buFont typeface="+mj-lt"/>
              <a:buAutoNum type="arabicPeriod"/>
            </a:pPr>
            <a:r>
              <a:rPr lang="en-IN" sz="2000" dirty="0">
                <a:solidFill>
                  <a:srgbClr val="5D5D5D"/>
                </a:solidFill>
                <a:latin typeface="IBM Plex Sans" panose="020B0503050203000203" pitchFamily="34" charset="0"/>
              </a:rPr>
              <a:t>It is suited for HTTP based integration. It can be stored in any http data scope i.e. query param, header, body, and cookies.</a:t>
            </a:r>
            <a:endParaRPr lang="en-US" sz="2000" dirty="0">
              <a:solidFill>
                <a:srgbClr val="5D5D5D"/>
              </a:solidFill>
              <a:latin typeface="IBM Plex Sans" panose="020B0503050203000203" pitchFamily="34" charset="0"/>
            </a:endParaRPr>
          </a:p>
        </p:txBody>
      </p:sp>
      <p:sp>
        <p:nvSpPr>
          <p:cNvPr id="11" name="Rectangle 10">
            <a:extLst>
              <a:ext uri="{FF2B5EF4-FFF2-40B4-BE49-F238E27FC236}">
                <a16:creationId xmlns:a16="http://schemas.microsoft.com/office/drawing/2014/main" id="{1CC8C558-5727-4C64-978C-EB0B354CA479}"/>
              </a:ext>
            </a:extLst>
          </p:cNvPr>
          <p:cNvSpPr/>
          <p:nvPr/>
        </p:nvSpPr>
        <p:spPr>
          <a:xfrm>
            <a:off x="555860" y="5829310"/>
            <a:ext cx="3646103" cy="1815882"/>
          </a:xfrm>
          <a:prstGeom prst="rect">
            <a:avLst/>
          </a:prstGeom>
        </p:spPr>
        <p:txBody>
          <a:bodyPr wrap="square">
            <a:spAutoFit/>
          </a:bodyPr>
          <a:lstStyle/>
          <a:p>
            <a:pPr defTabSz="914400"/>
            <a:r>
              <a:rPr lang="en-IN" sz="800" dirty="0">
                <a:solidFill>
                  <a:prstClr val="white">
                    <a:lumMod val="85000"/>
                  </a:prstClr>
                </a:solidFill>
                <a:latin typeface="Calibri" panose="020F0502020204030204"/>
              </a:rPr>
              <a:t>eyJraWQiOiJjZkxidHhhbGwzTHc3RGxmQjRWS2o4TzA0LWh2R1d6SllkWjVRX3NBWkVVIiwiYWxnIjoiUlMyNTYifQ.eyJ2ZXIiOjEsImp0aSI6IkFULmplVUpWYkZlRjh4dlU3OHNDWE1oM3Eya3N6b3BUSWZlbUk3VjBid1dIeHciLCJpc3MiOiJodHRwczovL2Rldi0zODA3NzEub2t0YS5jb20vb2F1dGgyL2RlZmF1bHQiLCJhdWQiOiJyZXN0YXVyYW50bWVudW1pY3Jvc2VydmljZSIsImlhdCI6MTU3ODY0NDg4MiwiZXhwIjoxNTc4NjQ4NDgyLCJjaWQiOiIwb2ExdXZmenh3WkJJalJZUjM1NyIsInVpZCI6IjAwdTF1dmVhYTN0d0N0d0h5MzU3Iiwic2NwIjpbImVtYWlsIiwib3BlbmlkIiwicHJvZmlsZSIsInJlc291cmNlLnJlYWQiXSwic3ViIjoia2FwaWwucmFpbmFAZ21haWwuY29tIiwidXNlcl9uYW1lIjoiS2FwaWwgUmFpbmEiLCJncm91cHMiOlsiRXZlcnlvbmUiLCJBZG1pbiJdfQ.RUH6fOPP4YHwZcyhfmIVDyixNvs1juX649qj1ich1UFNaZT7DosIVbGT4T7Kya84TxrTo9cgTYgw1fjKhW25thPQrSl8ShlyH_F4Fx_bNwoLQWzWasDEcelLRTSDH2W7GIN6wFgx4mM_VumQJoZxQcuLSz5Ynl1DqgFN0T15IgZqUIFwJ1X9ObbvRRHMMGVCsDmi1VfwYPxyfI2Md-_FerwznrzzRLCIx0Vz_r21wdpRytDMMPjespzfHauh19I1zRfwU1jvvhjFLKkX3-EyhW-hSFFWKkLOL27mzkBxJdMTLW5AxPZoeqWFF5phUWvYUv1J3HYYhHe1j2aT78Yu0g</a:t>
            </a:r>
          </a:p>
        </p:txBody>
      </p:sp>
      <p:pic>
        <p:nvPicPr>
          <p:cNvPr id="12" name="Picture 11">
            <a:extLst>
              <a:ext uri="{FF2B5EF4-FFF2-40B4-BE49-F238E27FC236}">
                <a16:creationId xmlns:a16="http://schemas.microsoft.com/office/drawing/2014/main" id="{81D9C83D-C031-4B33-AE3B-AE2B7BF48523}"/>
              </a:ext>
            </a:extLst>
          </p:cNvPr>
          <p:cNvPicPr>
            <a:picLocks noChangeAspect="1"/>
          </p:cNvPicPr>
          <p:nvPr/>
        </p:nvPicPr>
        <p:blipFill>
          <a:blip r:embed="rId5"/>
          <a:stretch>
            <a:fillRect/>
          </a:stretch>
        </p:blipFill>
        <p:spPr>
          <a:xfrm>
            <a:off x="4846321" y="320039"/>
            <a:ext cx="9372599" cy="7096723"/>
          </a:xfrm>
          <a:prstGeom prst="rect">
            <a:avLst/>
          </a:prstGeom>
        </p:spPr>
      </p:pic>
      <p:sp>
        <p:nvSpPr>
          <p:cNvPr id="13" name="Callout: Left-Right Arrow 12">
            <a:extLst>
              <a:ext uri="{FF2B5EF4-FFF2-40B4-BE49-F238E27FC236}">
                <a16:creationId xmlns:a16="http://schemas.microsoft.com/office/drawing/2014/main" id="{9DDA2351-09B2-4762-976B-7A0CF2263405}"/>
              </a:ext>
            </a:extLst>
          </p:cNvPr>
          <p:cNvSpPr/>
          <p:nvPr/>
        </p:nvSpPr>
        <p:spPr>
          <a:xfrm rot="1943002">
            <a:off x="8282192" y="1017791"/>
            <a:ext cx="1636495" cy="981940"/>
          </a:xfrm>
          <a:prstGeom prst="leftRightArrowCallout">
            <a:avLst/>
          </a:prstGeom>
          <a:solidFill>
            <a:sysClr val="window" lastClr="FFFFFF"/>
          </a:solidFill>
          <a:ln w="12700" cap="flat" cmpd="sng" algn="ctr">
            <a:solidFill>
              <a:srgbClr val="4472C4"/>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prstClr val="black"/>
                </a:solidFill>
                <a:effectLst/>
                <a:uLnTx/>
                <a:uFillTx/>
                <a:latin typeface="IBM Plex Sans" panose="020B0503050203000203" pitchFamily="34" charset="0"/>
              </a:rPr>
              <a:t>HEADER</a:t>
            </a:r>
          </a:p>
        </p:txBody>
      </p:sp>
      <p:sp>
        <p:nvSpPr>
          <p:cNvPr id="14" name="Callout: Left-Right Arrow 13">
            <a:extLst>
              <a:ext uri="{FF2B5EF4-FFF2-40B4-BE49-F238E27FC236}">
                <a16:creationId xmlns:a16="http://schemas.microsoft.com/office/drawing/2014/main" id="{7133B1B6-C8DF-463C-8B24-C83C2A1B5F8B}"/>
              </a:ext>
            </a:extLst>
          </p:cNvPr>
          <p:cNvSpPr/>
          <p:nvPr/>
        </p:nvSpPr>
        <p:spPr>
          <a:xfrm rot="1943002">
            <a:off x="7898600" y="2472072"/>
            <a:ext cx="2310077" cy="1248122"/>
          </a:xfrm>
          <a:prstGeom prst="leftRightArrowCallout">
            <a:avLst/>
          </a:prstGeom>
          <a:solidFill>
            <a:sysClr val="window" lastClr="FFFFFF"/>
          </a:solidFill>
          <a:ln w="12700" cap="flat" cmpd="sng" algn="ctr">
            <a:solidFill>
              <a:srgbClr val="4472C4"/>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prstClr val="black"/>
                </a:solidFill>
                <a:effectLst/>
                <a:uLnTx/>
                <a:uFillTx/>
                <a:latin typeface="IBM Plex Sans" panose="020B0503050203000203" pitchFamily="34" charset="0"/>
              </a:rPr>
              <a:t>Body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prstClr val="black"/>
                </a:solidFill>
                <a:effectLst/>
                <a:uLnTx/>
                <a:uFillTx/>
                <a:latin typeface="IBM Plex Sans" panose="020B0503050203000203" pitchFamily="34" charset="0"/>
              </a:rPr>
              <a:t>&lt;CLAIMS – STANDARD &amp; CUSTOM&gt;</a:t>
            </a:r>
          </a:p>
        </p:txBody>
      </p:sp>
      <p:sp>
        <p:nvSpPr>
          <p:cNvPr id="15" name="Callout: Left-Right Arrow 14">
            <a:extLst>
              <a:ext uri="{FF2B5EF4-FFF2-40B4-BE49-F238E27FC236}">
                <a16:creationId xmlns:a16="http://schemas.microsoft.com/office/drawing/2014/main" id="{2D3C1FFE-44CD-446F-BFE7-092C8358F200}"/>
              </a:ext>
            </a:extLst>
          </p:cNvPr>
          <p:cNvSpPr/>
          <p:nvPr/>
        </p:nvSpPr>
        <p:spPr>
          <a:xfrm rot="1943002">
            <a:off x="7652724" y="5110857"/>
            <a:ext cx="2336657" cy="1262483"/>
          </a:xfrm>
          <a:prstGeom prst="leftRightArrowCallout">
            <a:avLst/>
          </a:prstGeom>
          <a:solidFill>
            <a:sysClr val="window" lastClr="FFFFFF"/>
          </a:solidFill>
          <a:ln w="12700" cap="flat" cmpd="sng" algn="ctr">
            <a:solidFill>
              <a:srgbClr val="4472C4"/>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dirty="0">
                <a:ln>
                  <a:noFill/>
                </a:ln>
                <a:solidFill>
                  <a:prstClr val="black"/>
                </a:solidFill>
                <a:effectLst/>
                <a:uLnTx/>
                <a:uFillTx/>
                <a:latin typeface="IBM Plex Sans" panose="020B0503050203000203" pitchFamily="34" charset="0"/>
              </a:rPr>
              <a:t>DIGITAL SIGNATURE</a:t>
            </a:r>
          </a:p>
        </p:txBody>
      </p:sp>
    </p:spTree>
    <p:extLst>
      <p:ext uri="{BB962C8B-B14F-4D97-AF65-F5344CB8AC3E}">
        <p14:creationId xmlns:p14="http://schemas.microsoft.com/office/powerpoint/2010/main" val="329145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10400" y="365760"/>
            <a:ext cx="6310440" cy="1143000"/>
          </a:xfrm>
        </p:spPr>
        <p:txBody>
          <a:bodyPr/>
          <a:lstStyle/>
          <a:p>
            <a:r>
              <a:rPr lang="en-IN" dirty="0">
                <a:solidFill>
                  <a:schemeClr val="tx1"/>
                </a:solidFill>
              </a:rPr>
              <a:t>Token based security for Microservices</a:t>
            </a:r>
            <a:endParaRPr lang="en-US" dirty="0">
              <a:solidFill>
                <a:schemeClr val="tx1"/>
              </a:solidFill>
            </a:endParaRPr>
          </a:p>
        </p:txBody>
      </p:sp>
      <p:sp>
        <p:nvSpPr>
          <p:cNvPr id="12" name="TextBox 11">
            <a:extLst>
              <a:ext uri="{FF2B5EF4-FFF2-40B4-BE49-F238E27FC236}">
                <a16:creationId xmlns:a16="http://schemas.microsoft.com/office/drawing/2014/main" id="{2C7272E0-6DE5-4E95-BE34-CB0E66D9F75A}"/>
              </a:ext>
            </a:extLst>
          </p:cNvPr>
          <p:cNvSpPr txBox="1"/>
          <p:nvPr/>
        </p:nvSpPr>
        <p:spPr>
          <a:xfrm>
            <a:off x="320041" y="1417320"/>
            <a:ext cx="5715000" cy="5394960"/>
          </a:xfrm>
          <a:prstGeom prst="rect">
            <a:avLst/>
          </a:prstGeom>
        </p:spPr>
        <p:txBody>
          <a:bodyPr wrap="square" lIns="91440" tIns="45720" rIns="91440" bIns="45720" rtlCol="0">
            <a:noAutofit/>
          </a:bodyPr>
          <a:lstStyle/>
          <a:p>
            <a:pPr marL="342900" indent="-342900">
              <a:buFont typeface="+mj-lt"/>
              <a:buAutoNum type="arabicPeriod"/>
            </a:pPr>
            <a:r>
              <a:rPr lang="en-US" sz="1600" dirty="0">
                <a:latin typeface="IBM Plex Sans" panose="020B0503050203000203" pitchFamily="34" charset="0"/>
              </a:rPr>
              <a:t>For a distributed architecture such as Microservices, maintaining a shared, global state is not a tangible option.</a:t>
            </a:r>
          </a:p>
          <a:p>
            <a:pPr marL="342900" indent="-342900">
              <a:buFont typeface="+mj-lt"/>
              <a:buAutoNum type="arabicPeriod"/>
            </a:pPr>
            <a:r>
              <a:rPr lang="en-US" sz="1600" dirty="0">
                <a:solidFill>
                  <a:srgbClr val="5D5D5D"/>
                </a:solidFill>
                <a:latin typeface="IBM Plex Sans" panose="020B0503050203000203" pitchFamily="34" charset="0"/>
              </a:rPr>
              <a:t>So HTTP Session to maintain global user state across all Microservices is not really a viable option.</a:t>
            </a:r>
          </a:p>
          <a:p>
            <a:pPr marL="342900" indent="-342900">
              <a:buFont typeface="+mj-lt"/>
              <a:buAutoNum type="arabicPeriod"/>
            </a:pPr>
            <a:r>
              <a:rPr lang="en-US" sz="1600" dirty="0">
                <a:solidFill>
                  <a:srgbClr val="5D5D5D"/>
                </a:solidFill>
                <a:latin typeface="IBM Plex Sans" panose="020B0503050203000203" pitchFamily="34" charset="0"/>
              </a:rPr>
              <a:t>Token based security, such as OIDC/OAuth, has become the auth best practice for Microservice architecture.</a:t>
            </a:r>
          </a:p>
          <a:p>
            <a:pPr marL="342900" indent="-342900">
              <a:buFont typeface="+mj-lt"/>
              <a:buAutoNum type="arabicPeriod"/>
            </a:pPr>
            <a:r>
              <a:rPr lang="en-US" sz="1600" dirty="0">
                <a:solidFill>
                  <a:srgbClr val="5D5D5D"/>
                </a:solidFill>
                <a:latin typeface="IBM Plex Sans" panose="020B0503050203000203" pitchFamily="34" charset="0"/>
              </a:rPr>
              <a:t>JWT token is a data token that contains the encapsulated user security context, which can be passed around in any integration protocol i.e. REST, AMQP, JMS etc.</a:t>
            </a:r>
          </a:p>
          <a:p>
            <a:pPr marL="342900" indent="-342900">
              <a:buFont typeface="+mj-lt"/>
              <a:buAutoNum type="arabicPeriod"/>
            </a:pPr>
            <a:r>
              <a:rPr lang="en-US" sz="1600" dirty="0">
                <a:solidFill>
                  <a:srgbClr val="5D5D5D"/>
                </a:solidFill>
                <a:latin typeface="IBM Plex Sans" panose="020B0503050203000203" pitchFamily="34" charset="0"/>
              </a:rPr>
              <a:t>JWT provides an easy way to validate the token and access the claims, which includes groups, user attributes that can be used to execute authorization decisions.</a:t>
            </a:r>
          </a:p>
          <a:p>
            <a:pPr marL="342900" indent="-342900">
              <a:buFont typeface="+mj-lt"/>
              <a:buAutoNum type="arabicPeriod"/>
            </a:pPr>
            <a:r>
              <a:rPr lang="en-US" sz="1600" dirty="0">
                <a:solidFill>
                  <a:srgbClr val="5D5D5D"/>
                </a:solidFill>
                <a:latin typeface="IBM Plex Sans" panose="020B0503050203000203" pitchFamily="34" charset="0"/>
              </a:rPr>
              <a:t>Any statefulness in this architecture is limited to the authentication gateway. Rest of the Microservices would be completely stateless.</a:t>
            </a:r>
          </a:p>
          <a:p>
            <a:pPr marL="342900" indent="-342900">
              <a:buFont typeface="+mj-lt"/>
              <a:buAutoNum type="arabicPeriod"/>
            </a:pPr>
            <a:r>
              <a:rPr lang="en-US" sz="1600" dirty="0">
                <a:solidFill>
                  <a:srgbClr val="5D5D5D"/>
                </a:solidFill>
                <a:latin typeface="IBM Plex Sans" panose="020B0503050203000203" pitchFamily="34" charset="0"/>
              </a:rPr>
              <a:t>It can be combined with MLS and TLS to provide more security controls.</a:t>
            </a:r>
          </a:p>
          <a:p>
            <a:pPr marL="342900" indent="-342900">
              <a:buFont typeface="+mj-lt"/>
              <a:buAutoNum type="arabicPeriod"/>
            </a:pPr>
            <a:r>
              <a:rPr lang="en-IN" sz="1600" dirty="0">
                <a:solidFill>
                  <a:srgbClr val="5D5D5D"/>
                </a:solidFill>
                <a:latin typeface="IBM Plex Sans" panose="020B0503050203000203" pitchFamily="34" charset="0"/>
              </a:rPr>
              <a:t>It is adaptable for various app patterns like SPA, Mobile Native, and Microfrontends (via Grant Types).</a:t>
            </a:r>
          </a:p>
          <a:p>
            <a:pPr marL="342900" indent="-342900">
              <a:buFont typeface="+mj-lt"/>
              <a:buAutoNum type="arabicPeriod"/>
            </a:pPr>
            <a:r>
              <a:rPr lang="en-IN" sz="1600" dirty="0">
                <a:solidFill>
                  <a:srgbClr val="5D5D5D"/>
                </a:solidFill>
                <a:latin typeface="IBM Plex Sans" panose="020B0503050203000203" pitchFamily="34" charset="0"/>
              </a:rPr>
              <a:t>Service-to-service security is also enabled with the tokens.</a:t>
            </a:r>
          </a:p>
          <a:p>
            <a:pPr marL="355600" indent="-355600">
              <a:buFont typeface="+mj-lt"/>
              <a:buAutoNum type="arabicPeriod"/>
              <a:tabLst>
                <a:tab pos="182563" algn="l"/>
              </a:tabLst>
            </a:pPr>
            <a:r>
              <a:rPr lang="en-IN" sz="1600" dirty="0">
                <a:solidFill>
                  <a:srgbClr val="5D5D5D"/>
                </a:solidFill>
                <a:latin typeface="IBM Plex Sans" panose="020B0503050203000203" pitchFamily="34" charset="0"/>
              </a:rPr>
              <a:t>It can also be used with service accounts for system integration. </a:t>
            </a:r>
          </a:p>
          <a:p>
            <a:pPr marL="342900" indent="-342900">
              <a:buFont typeface="+mj-lt"/>
              <a:buAutoNum type="arabicPeriod"/>
            </a:pPr>
            <a:endParaRPr lang="en-US" sz="1600" dirty="0">
              <a:solidFill>
                <a:srgbClr val="5D5D5D"/>
              </a:solidFill>
              <a:latin typeface="IBM Plex Sans" panose="020B0503050203000203" pitchFamily="34" charset="0"/>
            </a:endParaRPr>
          </a:p>
        </p:txBody>
      </p:sp>
      <p:pic>
        <p:nvPicPr>
          <p:cNvPr id="13" name="Picture 12">
            <a:extLst>
              <a:ext uri="{FF2B5EF4-FFF2-40B4-BE49-F238E27FC236}">
                <a16:creationId xmlns:a16="http://schemas.microsoft.com/office/drawing/2014/main" id="{D7A73D78-0E87-4685-A676-46B44708768C}"/>
              </a:ext>
            </a:extLst>
          </p:cNvPr>
          <p:cNvPicPr>
            <a:picLocks noChangeAspect="1"/>
          </p:cNvPicPr>
          <p:nvPr/>
        </p:nvPicPr>
        <p:blipFill>
          <a:blip r:embed="rId3"/>
          <a:stretch>
            <a:fillRect/>
          </a:stretch>
        </p:blipFill>
        <p:spPr>
          <a:xfrm>
            <a:off x="6355080" y="1143000"/>
            <a:ext cx="8201452" cy="5228894"/>
          </a:xfrm>
          <a:prstGeom prst="rect">
            <a:avLst/>
          </a:prstGeom>
        </p:spPr>
      </p:pic>
    </p:spTree>
    <p:extLst>
      <p:ext uri="{BB962C8B-B14F-4D97-AF65-F5344CB8AC3E}">
        <p14:creationId xmlns:p14="http://schemas.microsoft.com/office/powerpoint/2010/main" val="2469342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10400" y="365760"/>
            <a:ext cx="6310440" cy="640080"/>
          </a:xfrm>
        </p:spPr>
        <p:txBody>
          <a:bodyPr/>
          <a:lstStyle/>
          <a:p>
            <a:r>
              <a:rPr lang="en-IN" dirty="0">
                <a:solidFill>
                  <a:schemeClr val="tx1"/>
                </a:solidFill>
              </a:rPr>
              <a:t>Authorization</a:t>
            </a:r>
            <a:br>
              <a:rPr lang="en-US" dirty="0">
                <a:solidFill>
                  <a:schemeClr val="tx1"/>
                </a:solidFill>
              </a:rPr>
            </a:br>
            <a:endParaRPr lang="en-US" dirty="0">
              <a:solidFill>
                <a:schemeClr val="tx1"/>
              </a:solidFill>
            </a:endParaRPr>
          </a:p>
        </p:txBody>
      </p:sp>
      <p:pic>
        <p:nvPicPr>
          <p:cNvPr id="6" name="Picture 5">
            <a:extLst>
              <a:ext uri="{FF2B5EF4-FFF2-40B4-BE49-F238E27FC236}">
                <a16:creationId xmlns:a16="http://schemas.microsoft.com/office/drawing/2014/main" id="{E6B48AAD-27C2-480E-80ED-031F0C5DB642}"/>
              </a:ext>
            </a:extLst>
          </p:cNvPr>
          <p:cNvPicPr>
            <a:picLocks noChangeAspect="1"/>
          </p:cNvPicPr>
          <p:nvPr/>
        </p:nvPicPr>
        <p:blipFill>
          <a:blip r:embed="rId3"/>
          <a:stretch>
            <a:fillRect/>
          </a:stretch>
        </p:blipFill>
        <p:spPr>
          <a:xfrm>
            <a:off x="5650084" y="91440"/>
            <a:ext cx="8843156" cy="5303520"/>
          </a:xfrm>
          <a:prstGeom prst="rect">
            <a:avLst/>
          </a:prstGeom>
        </p:spPr>
      </p:pic>
      <p:sp>
        <p:nvSpPr>
          <p:cNvPr id="7" name="TextBox 6">
            <a:extLst>
              <a:ext uri="{FF2B5EF4-FFF2-40B4-BE49-F238E27FC236}">
                <a16:creationId xmlns:a16="http://schemas.microsoft.com/office/drawing/2014/main" id="{43EE07F1-595E-4604-8E5B-1966DEBEB7BF}"/>
              </a:ext>
            </a:extLst>
          </p:cNvPr>
          <p:cNvSpPr txBox="1"/>
          <p:nvPr/>
        </p:nvSpPr>
        <p:spPr>
          <a:xfrm>
            <a:off x="274319" y="1070810"/>
            <a:ext cx="5257801" cy="6244390"/>
          </a:xfrm>
          <a:prstGeom prst="rect">
            <a:avLst/>
          </a:prstGeom>
        </p:spPr>
        <p:txBody>
          <a:bodyPr wrap="square" lIns="91440" tIns="45720" rIns="91440" bIns="45720" rtlCol="0">
            <a:noAutofit/>
          </a:bodyPr>
          <a:lstStyle/>
          <a:p>
            <a:r>
              <a:rPr lang="en-US" sz="1600" b="1" dirty="0">
                <a:solidFill>
                  <a:srgbClr val="5D5D5D"/>
                </a:solidFill>
                <a:latin typeface="IBM Plex Sans" panose="020B0503050203000203" pitchFamily="34" charset="0"/>
              </a:rPr>
              <a:t>COARSE GRAINED ACCESS CONTROL</a:t>
            </a:r>
          </a:p>
          <a:p>
            <a:pPr marL="342900" indent="-342900">
              <a:buAutoNum type="arabicPeriod"/>
            </a:pPr>
            <a:r>
              <a:rPr lang="en-US" sz="1600" dirty="0">
                <a:solidFill>
                  <a:srgbClr val="5D5D5D"/>
                </a:solidFill>
                <a:latin typeface="IBM Plex Sans" panose="020B0503050203000203" pitchFamily="34" charset="0"/>
              </a:rPr>
              <a:t>Coarse grained authorization in a Microservices would mean authenticated user accessing the secure parts of application. So gateway is usually configured to check the presence of authenticated principal in the request.</a:t>
            </a:r>
          </a:p>
          <a:p>
            <a:pPr marL="342900" indent="-342900">
              <a:buAutoNum type="arabicPeriod"/>
            </a:pPr>
            <a:r>
              <a:rPr lang="en-US" sz="1600" dirty="0">
                <a:solidFill>
                  <a:srgbClr val="5D5D5D"/>
                </a:solidFill>
                <a:latin typeface="IBM Plex Sans" panose="020B0503050203000203" pitchFamily="34" charset="0"/>
              </a:rPr>
              <a:t>Depending on the user context available, the gateway may also be able to route the request to Microservices. </a:t>
            </a:r>
          </a:p>
          <a:p>
            <a:pPr marL="342900" indent="-342900">
              <a:buAutoNum type="arabicPeriod"/>
            </a:pPr>
            <a:r>
              <a:rPr lang="en-US" sz="1600" dirty="0">
                <a:solidFill>
                  <a:srgbClr val="5D5D5D"/>
                </a:solidFill>
                <a:latin typeface="IBM Plex Sans" panose="020B0503050203000203" pitchFamily="34" charset="0"/>
              </a:rPr>
              <a:t>In addition, Microservices also have security configuration to access authenticated services.</a:t>
            </a:r>
          </a:p>
          <a:p>
            <a:pPr marL="342900" indent="-342900">
              <a:buAutoNum type="arabicPeriod"/>
            </a:pPr>
            <a:r>
              <a:rPr lang="en-US" sz="1600" dirty="0">
                <a:solidFill>
                  <a:srgbClr val="5D5D5D"/>
                </a:solidFill>
                <a:latin typeface="IBM Plex Sans" panose="020B0503050203000203" pitchFamily="34" charset="0"/>
              </a:rPr>
              <a:t>Services such as ‘Menu and Navigation’ would build the navigation map of the application using the coarse grained roles for use in the Principal (which is a JWT in token based security).</a:t>
            </a:r>
          </a:p>
          <a:p>
            <a:pPr marL="342900" indent="-342900">
              <a:buAutoNum type="arabicPeriod"/>
            </a:pPr>
            <a:endParaRPr lang="en-US" sz="1600" dirty="0">
              <a:solidFill>
                <a:srgbClr val="5D5D5D"/>
              </a:solidFill>
              <a:latin typeface="IBM Plex Sans" panose="020B0503050203000203" pitchFamily="34" charset="0"/>
            </a:endParaRPr>
          </a:p>
          <a:p>
            <a:pPr marL="342900" indent="-342900">
              <a:buAutoNum type="arabicPeriod"/>
            </a:pPr>
            <a:endParaRPr lang="en-US" sz="1600" dirty="0">
              <a:solidFill>
                <a:srgbClr val="5D5D5D"/>
              </a:solidFill>
              <a:latin typeface="IBM Plex Sans" panose="020B0503050203000203" pitchFamily="34" charset="0"/>
            </a:endParaRPr>
          </a:p>
          <a:p>
            <a:r>
              <a:rPr lang="en-US" sz="1600" b="1" dirty="0">
                <a:solidFill>
                  <a:srgbClr val="5D5D5D"/>
                </a:solidFill>
                <a:latin typeface="IBM Plex Sans" panose="020B0503050203000203" pitchFamily="34" charset="0"/>
              </a:rPr>
              <a:t>FINE GRAINED ACCESS CONTROL</a:t>
            </a:r>
          </a:p>
          <a:p>
            <a:pPr marL="342900" indent="-342900">
              <a:buAutoNum type="arabicPeriod"/>
            </a:pPr>
            <a:r>
              <a:rPr lang="en-US" sz="1600" dirty="0">
                <a:solidFill>
                  <a:srgbClr val="5D5D5D"/>
                </a:solidFill>
                <a:latin typeface="IBM Plex Sans" panose="020B0503050203000203" pitchFamily="34" charset="0"/>
              </a:rPr>
              <a:t>Fine grained access control decisions mean a domain rule that should be encapsulated by the Microservices themselves.</a:t>
            </a:r>
          </a:p>
          <a:p>
            <a:pPr marL="342900" indent="-342900">
              <a:buAutoNum type="arabicPeriod"/>
            </a:pPr>
            <a:r>
              <a:rPr lang="en-US" sz="1600" dirty="0">
                <a:solidFill>
                  <a:srgbClr val="5D5D5D"/>
                </a:solidFill>
                <a:latin typeface="IBM Plex Sans" panose="020B0503050203000203" pitchFamily="34" charset="0"/>
              </a:rPr>
              <a:t>Each Microservice should build access control rules based on the roles defined by enterprise directory services or custom user service in the application. Same user roles/authorities should be mapped to more low level i.e. fine grained access control decisions.</a:t>
            </a:r>
          </a:p>
          <a:p>
            <a:endParaRPr lang="en-US" sz="1600" dirty="0">
              <a:solidFill>
                <a:srgbClr val="5D5D5D"/>
              </a:solidFill>
              <a:latin typeface="IBM Plex Sans" panose="020B0503050203000203" pitchFamily="34" charset="0"/>
            </a:endParaRPr>
          </a:p>
        </p:txBody>
      </p:sp>
      <p:sp>
        <p:nvSpPr>
          <p:cNvPr id="8" name="TextBox 7">
            <a:extLst>
              <a:ext uri="{FF2B5EF4-FFF2-40B4-BE49-F238E27FC236}">
                <a16:creationId xmlns:a16="http://schemas.microsoft.com/office/drawing/2014/main" id="{C12A8AF5-50EC-4014-99B1-352A0D5737A2}"/>
              </a:ext>
            </a:extLst>
          </p:cNvPr>
          <p:cNvSpPr txBox="1"/>
          <p:nvPr/>
        </p:nvSpPr>
        <p:spPr>
          <a:xfrm>
            <a:off x="5852160" y="6172200"/>
            <a:ext cx="7477077" cy="1337310"/>
          </a:xfrm>
          <a:prstGeom prst="rect">
            <a:avLst/>
          </a:prstGeom>
        </p:spPr>
        <p:txBody>
          <a:bodyPr wrap="square" lIns="91440" tIns="45720" rIns="91440" bIns="45720" rtlCol="0">
            <a:noAutofit/>
          </a:bodyPr>
          <a:lstStyle/>
          <a:p>
            <a:pPr marL="342900" indent="-342900">
              <a:buFont typeface="+mj-lt"/>
              <a:buAutoNum type="arabicPeriod" startAt="3"/>
            </a:pPr>
            <a:r>
              <a:rPr lang="en-US" sz="1600" dirty="0">
                <a:solidFill>
                  <a:srgbClr val="5D5D5D"/>
                </a:solidFill>
                <a:latin typeface="IBM Plex Sans" panose="020B0503050203000203" pitchFamily="34" charset="0"/>
              </a:rPr>
              <a:t>The Microservices can maintain their own fine grained role definitions. This makes the service more cohesive, isolated, and independent. </a:t>
            </a:r>
          </a:p>
          <a:p>
            <a:pPr marL="361950" lvl="1"/>
            <a:r>
              <a:rPr lang="en-US" sz="1600" dirty="0">
                <a:solidFill>
                  <a:srgbClr val="5D5D5D"/>
                </a:solidFill>
                <a:latin typeface="IBM Plex Sans" panose="020B0503050203000203" pitchFamily="34" charset="0"/>
              </a:rPr>
              <a:t>Or a ‘specialized’ service to maintain role definitions across services can be created, which would propagate the rule updated to individual services. This is convenient, but introduces coupling and dependency between services.</a:t>
            </a:r>
          </a:p>
        </p:txBody>
      </p:sp>
    </p:spTree>
    <p:extLst>
      <p:ext uri="{BB962C8B-B14F-4D97-AF65-F5344CB8AC3E}">
        <p14:creationId xmlns:p14="http://schemas.microsoft.com/office/powerpoint/2010/main" val="222319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1869B-9F6F-4AF6-958B-8DD4A4797F4C}"/>
              </a:ext>
            </a:extLst>
          </p:cNvPr>
          <p:cNvSpPr>
            <a:spLocks noGrp="1"/>
          </p:cNvSpPr>
          <p:nvPr>
            <p:ph type="title"/>
          </p:nvPr>
        </p:nvSpPr>
        <p:spPr/>
        <p:txBody>
          <a:bodyPr/>
          <a:lstStyle/>
          <a:p>
            <a:r>
              <a:rPr lang="en-IN" dirty="0"/>
              <a:t>Security Between Services</a:t>
            </a:r>
            <a:endParaRPr lang="en-US" dirty="0"/>
          </a:p>
        </p:txBody>
      </p:sp>
      <p:pic>
        <p:nvPicPr>
          <p:cNvPr id="5" name="Picture 4">
            <a:extLst>
              <a:ext uri="{FF2B5EF4-FFF2-40B4-BE49-F238E27FC236}">
                <a16:creationId xmlns:a16="http://schemas.microsoft.com/office/drawing/2014/main" id="{C7C0C8CC-463C-4BC2-9D15-081B2561CF23}"/>
              </a:ext>
            </a:extLst>
          </p:cNvPr>
          <p:cNvPicPr>
            <a:picLocks noChangeAspect="1"/>
          </p:cNvPicPr>
          <p:nvPr/>
        </p:nvPicPr>
        <p:blipFill>
          <a:blip r:embed="rId2"/>
          <a:stretch>
            <a:fillRect/>
          </a:stretch>
        </p:blipFill>
        <p:spPr>
          <a:xfrm>
            <a:off x="8270440" y="2788920"/>
            <a:ext cx="5362190" cy="3356255"/>
          </a:xfrm>
          <a:prstGeom prst="rect">
            <a:avLst/>
          </a:prstGeom>
        </p:spPr>
      </p:pic>
    </p:spTree>
    <p:extLst>
      <p:ext uri="{BB962C8B-B14F-4D97-AF65-F5344CB8AC3E}">
        <p14:creationId xmlns:p14="http://schemas.microsoft.com/office/powerpoint/2010/main" val="1779781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11" name="Title 4">
            <a:extLst>
              <a:ext uri="{FF2B5EF4-FFF2-40B4-BE49-F238E27FC236}">
                <a16:creationId xmlns:a16="http://schemas.microsoft.com/office/drawing/2014/main" id="{A1668724-6515-4B11-B449-72687621516E}"/>
              </a:ext>
            </a:extLst>
          </p:cNvPr>
          <p:cNvSpPr>
            <a:spLocks noGrp="1"/>
          </p:cNvSpPr>
          <p:nvPr>
            <p:ph type="title"/>
          </p:nvPr>
        </p:nvSpPr>
        <p:spPr>
          <a:xfrm>
            <a:off x="457200" y="365760"/>
            <a:ext cx="13716000" cy="1143000"/>
          </a:xfrm>
        </p:spPr>
        <p:txBody>
          <a:bodyPr/>
          <a:lstStyle/>
          <a:p>
            <a:r>
              <a:rPr lang="en-IN" dirty="0"/>
              <a:t>Security between services</a:t>
            </a:r>
            <a:endParaRPr lang="en-US" dirty="0"/>
          </a:p>
        </p:txBody>
      </p:sp>
      <p:graphicFrame>
        <p:nvGraphicFramePr>
          <p:cNvPr id="5" name="Diagram 4">
            <a:extLst>
              <a:ext uri="{FF2B5EF4-FFF2-40B4-BE49-F238E27FC236}">
                <a16:creationId xmlns:a16="http://schemas.microsoft.com/office/drawing/2014/main" id="{4C0C199E-6853-4188-9E9A-1910E001B5AC}"/>
              </a:ext>
            </a:extLst>
          </p:cNvPr>
          <p:cNvGraphicFramePr/>
          <p:nvPr>
            <p:extLst>
              <p:ext uri="{D42A27DB-BD31-4B8C-83A1-F6EECF244321}">
                <p14:modId xmlns:p14="http://schemas.microsoft.com/office/powerpoint/2010/main" val="881897152"/>
              </p:ext>
            </p:extLst>
          </p:nvPr>
        </p:nvGraphicFramePr>
        <p:xfrm>
          <a:off x="414239" y="1188720"/>
          <a:ext cx="13801921" cy="6098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857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367200"/>
            <a:ext cx="13716000" cy="1143000"/>
          </a:xfrm>
        </p:spPr>
        <p:txBody>
          <a:bodyPr/>
          <a:lstStyle/>
          <a:p>
            <a:r>
              <a:rPr lang="en-IN" dirty="0">
                <a:solidFill>
                  <a:schemeClr val="tx1"/>
                </a:solidFill>
              </a:rPr>
              <a:t>Security between services - Options</a:t>
            </a:r>
            <a:endParaRPr lang="en-US" dirty="0">
              <a:solidFill>
                <a:schemeClr val="tx1"/>
              </a:solidFill>
            </a:endParaRPr>
          </a:p>
        </p:txBody>
      </p:sp>
      <p:sp>
        <p:nvSpPr>
          <p:cNvPr id="6" name="Rectangle 5">
            <a:extLst>
              <a:ext uri="{FF2B5EF4-FFF2-40B4-BE49-F238E27FC236}">
                <a16:creationId xmlns:a16="http://schemas.microsoft.com/office/drawing/2014/main" id="{58C9BF54-AF59-4437-85B3-FA9D77D2807D}"/>
              </a:ext>
            </a:extLst>
          </p:cNvPr>
          <p:cNvSpPr/>
          <p:nvPr/>
        </p:nvSpPr>
        <p:spPr>
          <a:xfrm>
            <a:off x="247012" y="1005840"/>
            <a:ext cx="14200508" cy="1477328"/>
          </a:xfrm>
          <a:prstGeom prst="rect">
            <a:avLst/>
          </a:prstGeom>
          <a:solidFill>
            <a:schemeClr val="tx2"/>
          </a:solidFill>
          <a:ln>
            <a:solidFill>
              <a:schemeClr val="bg1">
                <a:lumMod val="65000"/>
              </a:schemeClr>
            </a:solidFill>
            <a:prstDash val="lgDashDot"/>
          </a:ln>
        </p:spPr>
        <p:txBody>
          <a:bodyPr wrap="square">
            <a:spAutoFit/>
          </a:bodyPr>
          <a:lstStyle/>
          <a:p>
            <a:r>
              <a:rPr lang="en-US" sz="1800" b="1" dirty="0">
                <a:solidFill>
                  <a:srgbClr val="5D5D5D"/>
                </a:solidFill>
                <a:latin typeface="IBM Plex Sans" panose="020B0503050203000203" pitchFamily="34" charset="0"/>
              </a:rPr>
              <a:t>ASSUME SECURITY INSIDE NETWORK</a:t>
            </a:r>
          </a:p>
          <a:p>
            <a:pPr marL="342900" indent="-342900">
              <a:buAutoNum type="arabicPeriod"/>
            </a:pPr>
            <a:r>
              <a:rPr lang="en-US" sz="1800" dirty="0">
                <a:solidFill>
                  <a:srgbClr val="5D5D5D"/>
                </a:solidFill>
                <a:latin typeface="IBM Plex Sans" panose="020B0503050203000203" pitchFamily="34" charset="0"/>
              </a:rPr>
              <a:t>The easiest way to start with is to rely on the security of non-DMZ network zones. In these zones, the firewall rules allow traffic from known sources only and there is a strict inbound traffic policies. </a:t>
            </a:r>
          </a:p>
          <a:p>
            <a:pPr marL="342900" indent="-342900">
              <a:buAutoNum type="arabicPeriod"/>
            </a:pPr>
            <a:r>
              <a:rPr lang="en-US" sz="1800" dirty="0">
                <a:solidFill>
                  <a:srgbClr val="5D5D5D"/>
                </a:solidFill>
                <a:latin typeface="IBM Plex Sans" panose="020B0503050203000203" pitchFamily="34" charset="0"/>
              </a:rPr>
              <a:t>In case the perimeter security is breached, there is nothing to prevent man-in-the-middle kind of attacks between Microservices. One way SSL provides some security.</a:t>
            </a:r>
          </a:p>
        </p:txBody>
      </p:sp>
      <p:sp>
        <p:nvSpPr>
          <p:cNvPr id="7" name="Rectangle 6">
            <a:extLst>
              <a:ext uri="{FF2B5EF4-FFF2-40B4-BE49-F238E27FC236}">
                <a16:creationId xmlns:a16="http://schemas.microsoft.com/office/drawing/2014/main" id="{44ED0220-D03B-41AD-93B0-C9E6646A43DC}"/>
              </a:ext>
            </a:extLst>
          </p:cNvPr>
          <p:cNvSpPr/>
          <p:nvPr/>
        </p:nvSpPr>
        <p:spPr>
          <a:xfrm>
            <a:off x="265639" y="2606040"/>
            <a:ext cx="14200508" cy="1200329"/>
          </a:xfrm>
          <a:prstGeom prst="rect">
            <a:avLst/>
          </a:prstGeom>
          <a:solidFill>
            <a:schemeClr val="accent1">
              <a:lumMod val="20000"/>
              <a:lumOff val="80000"/>
            </a:schemeClr>
          </a:solidFill>
          <a:ln>
            <a:solidFill>
              <a:schemeClr val="bg1">
                <a:lumMod val="65000"/>
              </a:schemeClr>
            </a:solidFill>
            <a:prstDash val="lgDash"/>
          </a:ln>
        </p:spPr>
        <p:txBody>
          <a:bodyPr wrap="square">
            <a:spAutoFit/>
          </a:bodyPr>
          <a:lstStyle/>
          <a:p>
            <a:r>
              <a:rPr lang="en-US" sz="1800" b="1" dirty="0">
                <a:solidFill>
                  <a:srgbClr val="5D5D5D"/>
                </a:solidFill>
                <a:latin typeface="IBM Plex Sans" panose="020B0503050203000203" pitchFamily="34" charset="0"/>
              </a:rPr>
              <a:t>USE TOKEN BASED SECURITY</a:t>
            </a:r>
          </a:p>
          <a:p>
            <a:pPr marL="342900" indent="-342900">
              <a:buAutoNum type="arabicPeriod"/>
            </a:pPr>
            <a:r>
              <a:rPr lang="en-US" sz="1800" dirty="0">
                <a:solidFill>
                  <a:srgbClr val="5D5D5D"/>
                </a:solidFill>
                <a:latin typeface="IBM Plex Sans" panose="020B0503050203000203" pitchFamily="34" charset="0"/>
              </a:rPr>
              <a:t>Use token based authentication like OIDC, along with TLS.</a:t>
            </a:r>
          </a:p>
          <a:p>
            <a:pPr marL="342900" indent="-342900">
              <a:buAutoNum type="arabicPeriod"/>
            </a:pPr>
            <a:r>
              <a:rPr lang="en-US" sz="1800" dirty="0">
                <a:solidFill>
                  <a:srgbClr val="5D5D5D"/>
                </a:solidFill>
                <a:latin typeface="IBM Plex Sans" panose="020B0503050203000203" pitchFamily="34" charset="0"/>
              </a:rPr>
              <a:t>OAuth Client Credentials Grant Type is suited for server-to-server security. So each Microservice would need to maintain the ‘service account’ for services it needs to talk to. This can be part of the injected Microservices configuration.</a:t>
            </a:r>
          </a:p>
        </p:txBody>
      </p:sp>
      <p:sp>
        <p:nvSpPr>
          <p:cNvPr id="8" name="Rectangle 7">
            <a:extLst>
              <a:ext uri="{FF2B5EF4-FFF2-40B4-BE49-F238E27FC236}">
                <a16:creationId xmlns:a16="http://schemas.microsoft.com/office/drawing/2014/main" id="{E6C568E7-0C6E-4863-8247-155107A0B74A}"/>
              </a:ext>
            </a:extLst>
          </p:cNvPr>
          <p:cNvSpPr/>
          <p:nvPr/>
        </p:nvSpPr>
        <p:spPr>
          <a:xfrm>
            <a:off x="265639" y="3931920"/>
            <a:ext cx="14200508" cy="1477328"/>
          </a:xfrm>
          <a:prstGeom prst="rect">
            <a:avLst/>
          </a:prstGeom>
          <a:solidFill>
            <a:schemeClr val="tx2"/>
          </a:solidFill>
          <a:ln>
            <a:solidFill>
              <a:schemeClr val="bg1">
                <a:lumMod val="65000"/>
              </a:schemeClr>
            </a:solidFill>
            <a:prstDash val="lgDashDotDot"/>
          </a:ln>
        </p:spPr>
        <p:txBody>
          <a:bodyPr wrap="square">
            <a:spAutoFit/>
          </a:bodyPr>
          <a:lstStyle/>
          <a:p>
            <a:r>
              <a:rPr lang="en-US" sz="1800" b="1" dirty="0">
                <a:solidFill>
                  <a:srgbClr val="5D5D5D"/>
                </a:solidFill>
                <a:latin typeface="IBM Plex Sans" panose="020B0503050203000203" pitchFamily="34" charset="0"/>
              </a:rPr>
              <a:t>CLIENT CERTIFICATES (TLS, MUTUAL AUTH)</a:t>
            </a:r>
          </a:p>
          <a:p>
            <a:pPr marL="342900" indent="-342900">
              <a:buAutoNum type="arabicPeriod"/>
            </a:pPr>
            <a:r>
              <a:rPr lang="en-US" sz="1800" dirty="0">
                <a:solidFill>
                  <a:srgbClr val="5D5D5D"/>
                </a:solidFill>
                <a:latin typeface="IBM Plex Sans" panose="020B0503050203000203" pitchFamily="34" charset="0"/>
              </a:rPr>
              <a:t>Client X.509 certificates provide a way for client identity verification. </a:t>
            </a:r>
          </a:p>
          <a:p>
            <a:pPr marL="342900" indent="-342900">
              <a:buAutoNum type="arabicPeriod"/>
            </a:pPr>
            <a:r>
              <a:rPr lang="en-US" sz="1800" dirty="0">
                <a:solidFill>
                  <a:srgbClr val="5D5D5D"/>
                </a:solidFill>
                <a:latin typeface="IBM Plex Sans" panose="020B0503050203000203" pitchFamily="34" charset="0"/>
              </a:rPr>
              <a:t>This provides a two-way-TLS between services, which would mean that both client and service can verify each other’s certificate and only services with valid certificates can complete a TLS handshake.</a:t>
            </a:r>
          </a:p>
          <a:p>
            <a:pPr marL="342900" indent="-342900">
              <a:buAutoNum type="arabicPeriod"/>
            </a:pPr>
            <a:r>
              <a:rPr lang="en-US" sz="1800" dirty="0">
                <a:solidFill>
                  <a:srgbClr val="5D5D5D"/>
                </a:solidFill>
                <a:latin typeface="IBM Plex Sans" panose="020B0503050203000203" pitchFamily="34" charset="0"/>
              </a:rPr>
              <a:t>Certificate management becomes cumbersome, but usually Cloud platforms have automated this concern.</a:t>
            </a:r>
          </a:p>
        </p:txBody>
      </p:sp>
      <p:sp>
        <p:nvSpPr>
          <p:cNvPr id="9" name="Rectangle 8">
            <a:extLst>
              <a:ext uri="{FF2B5EF4-FFF2-40B4-BE49-F238E27FC236}">
                <a16:creationId xmlns:a16="http://schemas.microsoft.com/office/drawing/2014/main" id="{281C42AD-BB97-49CE-A3AE-02DF20DF8838}"/>
              </a:ext>
            </a:extLst>
          </p:cNvPr>
          <p:cNvSpPr/>
          <p:nvPr/>
        </p:nvSpPr>
        <p:spPr>
          <a:xfrm>
            <a:off x="247011" y="6666190"/>
            <a:ext cx="14200509" cy="923330"/>
          </a:xfrm>
          <a:prstGeom prst="rect">
            <a:avLst/>
          </a:prstGeom>
          <a:solidFill>
            <a:schemeClr val="bg2">
              <a:lumMod val="95000"/>
            </a:schemeClr>
          </a:solidFill>
          <a:ln>
            <a:solidFill>
              <a:schemeClr val="bg1">
                <a:lumMod val="65000"/>
              </a:schemeClr>
            </a:solidFill>
            <a:prstDash val="lgDashDotDot"/>
          </a:ln>
        </p:spPr>
        <p:txBody>
          <a:bodyPr wrap="square">
            <a:spAutoFit/>
          </a:bodyPr>
          <a:lstStyle/>
          <a:p>
            <a:r>
              <a:rPr lang="en-US" sz="1800" b="1" dirty="0">
                <a:solidFill>
                  <a:srgbClr val="5D5D5D"/>
                </a:solidFill>
                <a:latin typeface="IBM Plex Sans" panose="020B0503050203000203" pitchFamily="34" charset="0"/>
              </a:rPr>
              <a:t>SERVICE KEYS</a:t>
            </a:r>
          </a:p>
          <a:p>
            <a:pPr marL="342900" indent="-342900">
              <a:buAutoNum type="arabicPeriod"/>
            </a:pPr>
            <a:r>
              <a:rPr lang="en-US" sz="1800" dirty="0">
                <a:solidFill>
                  <a:srgbClr val="5D5D5D"/>
                </a:solidFill>
                <a:latin typeface="IBM Plex Sans" panose="020B0503050203000203" pitchFamily="34" charset="0"/>
              </a:rPr>
              <a:t>Service Keys are usually issued on a per subject basis. This allows services to identify who has made the request. This is similar to API Keys from AWS. Depending on MS, these can be single service key or single key pair.</a:t>
            </a:r>
          </a:p>
        </p:txBody>
      </p:sp>
      <p:sp>
        <p:nvSpPr>
          <p:cNvPr id="11" name="Rectangle 10">
            <a:extLst>
              <a:ext uri="{FF2B5EF4-FFF2-40B4-BE49-F238E27FC236}">
                <a16:creationId xmlns:a16="http://schemas.microsoft.com/office/drawing/2014/main" id="{8E6914D3-09E5-4CA6-8BA5-A20EAF007749}"/>
              </a:ext>
            </a:extLst>
          </p:cNvPr>
          <p:cNvSpPr/>
          <p:nvPr/>
        </p:nvSpPr>
        <p:spPr>
          <a:xfrm>
            <a:off x="247012" y="5577840"/>
            <a:ext cx="14200508" cy="923330"/>
          </a:xfrm>
          <a:prstGeom prst="rect">
            <a:avLst/>
          </a:prstGeom>
          <a:solidFill>
            <a:schemeClr val="accent1">
              <a:lumMod val="20000"/>
              <a:lumOff val="80000"/>
            </a:schemeClr>
          </a:solidFill>
          <a:ln>
            <a:solidFill>
              <a:schemeClr val="bg1">
                <a:lumMod val="65000"/>
              </a:schemeClr>
            </a:solidFill>
            <a:prstDash val="lgDashDotDot"/>
          </a:ln>
        </p:spPr>
        <p:txBody>
          <a:bodyPr wrap="square">
            <a:spAutoFit/>
          </a:bodyPr>
          <a:lstStyle/>
          <a:p>
            <a:r>
              <a:rPr lang="en-US" sz="1800" b="1" dirty="0">
                <a:solidFill>
                  <a:srgbClr val="5D5D5D"/>
                </a:solidFill>
                <a:latin typeface="IBM Plex Sans" panose="020B0503050203000203" pitchFamily="34" charset="0"/>
              </a:rPr>
              <a:t>MESSAGE HASHING</a:t>
            </a:r>
          </a:p>
          <a:p>
            <a:pPr marL="342900" indent="-342900">
              <a:buAutoNum type="arabicPeriod"/>
            </a:pPr>
            <a:r>
              <a:rPr lang="en-US" sz="1800" dirty="0">
                <a:solidFill>
                  <a:srgbClr val="5D5D5D"/>
                </a:solidFill>
                <a:latin typeface="IBM Plex Sans" panose="020B0503050203000203" pitchFamily="34" charset="0"/>
              </a:rPr>
              <a:t>Digitally sign message payloads using an asymmetric hashing key. (# functions such as SHA-256)</a:t>
            </a:r>
          </a:p>
          <a:p>
            <a:pPr marL="342900" indent="-342900">
              <a:buAutoNum type="arabicPeriod"/>
            </a:pPr>
            <a:r>
              <a:rPr lang="en-US" sz="1800" dirty="0">
                <a:solidFill>
                  <a:srgbClr val="5D5D5D"/>
                </a:solidFill>
                <a:latin typeface="IBM Plex Sans" panose="020B0503050203000203" pitchFamily="34" charset="0"/>
              </a:rPr>
              <a:t>This option provides protection against message tampering in man-in-the-middle attack.</a:t>
            </a:r>
          </a:p>
        </p:txBody>
      </p:sp>
    </p:spTree>
    <p:extLst>
      <p:ext uri="{BB962C8B-B14F-4D97-AF65-F5344CB8AC3E}">
        <p14:creationId xmlns:p14="http://schemas.microsoft.com/office/powerpoint/2010/main" val="4100033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a:xfrm>
            <a:off x="457200" y="45720"/>
            <a:ext cx="6583680" cy="274320"/>
          </a:xfrm>
        </p:spPr>
        <p:txBody>
          <a:bodyPr/>
          <a:lstStyle/>
          <a:p>
            <a:r>
              <a:rPr lang="en-US" dirty="0"/>
              <a:t>Securing Microservices</a:t>
            </a:r>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457200" y="367200"/>
            <a:ext cx="13716000" cy="455760"/>
          </a:xfrm>
        </p:spPr>
        <p:txBody>
          <a:bodyPr/>
          <a:lstStyle/>
          <a:p>
            <a:r>
              <a:rPr lang="en-US" dirty="0"/>
              <a:t>Agenda</a:t>
            </a:r>
          </a:p>
        </p:txBody>
      </p:sp>
      <p:grpSp>
        <p:nvGrpSpPr>
          <p:cNvPr id="61" name="Group 60">
            <a:extLst>
              <a:ext uri="{FF2B5EF4-FFF2-40B4-BE49-F238E27FC236}">
                <a16:creationId xmlns:a16="http://schemas.microsoft.com/office/drawing/2014/main" id="{2392255A-1DC7-446F-B3D6-18589C422AE4}"/>
              </a:ext>
            </a:extLst>
          </p:cNvPr>
          <p:cNvGrpSpPr/>
          <p:nvPr/>
        </p:nvGrpSpPr>
        <p:grpSpPr>
          <a:xfrm>
            <a:off x="583117" y="1274499"/>
            <a:ext cx="13452923" cy="4670014"/>
            <a:chOff x="459477" y="2172307"/>
            <a:chExt cx="13452923" cy="4670014"/>
          </a:xfrm>
        </p:grpSpPr>
        <p:sp>
          <p:nvSpPr>
            <p:cNvPr id="63" name="Freeform: Shape 62">
              <a:extLst>
                <a:ext uri="{FF2B5EF4-FFF2-40B4-BE49-F238E27FC236}">
                  <a16:creationId xmlns:a16="http://schemas.microsoft.com/office/drawing/2014/main" id="{E45C2A3D-A1A4-4B45-BAB2-0E536F1AA7FF}"/>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64" name="Rectangle 63">
              <a:extLst>
                <a:ext uri="{FF2B5EF4-FFF2-40B4-BE49-F238E27FC236}">
                  <a16:creationId xmlns:a16="http://schemas.microsoft.com/office/drawing/2014/main" id="{D8A16226-9ACD-4281-BF2C-A1EA2C46B21E}"/>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5" name="Freeform: Shape 64">
              <a:extLst>
                <a:ext uri="{FF2B5EF4-FFF2-40B4-BE49-F238E27FC236}">
                  <a16:creationId xmlns:a16="http://schemas.microsoft.com/office/drawing/2014/main" id="{2B6289AE-C33E-48F3-897F-B52FB2423C62}"/>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66" name="Rectangle 65">
              <a:extLst>
                <a:ext uri="{FF2B5EF4-FFF2-40B4-BE49-F238E27FC236}">
                  <a16:creationId xmlns:a16="http://schemas.microsoft.com/office/drawing/2014/main" id="{197371BC-A78B-4289-B718-B10C12617CEB}"/>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7" name="Freeform: Shape 66">
              <a:extLst>
                <a:ext uri="{FF2B5EF4-FFF2-40B4-BE49-F238E27FC236}">
                  <a16:creationId xmlns:a16="http://schemas.microsoft.com/office/drawing/2014/main" id="{4181B84D-1287-4074-A303-2EF2E948B67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a:ln>
              <a:solidFill>
                <a:schemeClr val="accent1"/>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68" name="Rectangle 67">
              <a:extLst>
                <a:ext uri="{FF2B5EF4-FFF2-40B4-BE49-F238E27FC236}">
                  <a16:creationId xmlns:a16="http://schemas.microsoft.com/office/drawing/2014/main" id="{9F3830B2-1443-4A39-A99B-02722F5B1187}"/>
                </a:ext>
              </a:extLst>
            </p:cNvPr>
            <p:cNvSpPr/>
            <p:nvPr/>
          </p:nvSpPr>
          <p:spPr>
            <a:xfrm>
              <a:off x="459477"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69" name="Freeform: Shape 68">
              <a:extLst>
                <a:ext uri="{FF2B5EF4-FFF2-40B4-BE49-F238E27FC236}">
                  <a16:creationId xmlns:a16="http://schemas.microsoft.com/office/drawing/2014/main" id="{08007DF7-5C0A-4910-AF2D-39CF32F1BE9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70" name="Rectangle 69">
              <a:extLst>
                <a:ext uri="{FF2B5EF4-FFF2-40B4-BE49-F238E27FC236}">
                  <a16:creationId xmlns:a16="http://schemas.microsoft.com/office/drawing/2014/main" id="{45613DBD-9036-4CA6-BE01-EC6F0273D3DB}"/>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1" name="Freeform: Shape 70">
              <a:extLst>
                <a:ext uri="{FF2B5EF4-FFF2-40B4-BE49-F238E27FC236}">
                  <a16:creationId xmlns:a16="http://schemas.microsoft.com/office/drawing/2014/main" id="{22C01826-C6AA-4539-9B3F-DABD43953DC0}"/>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a:ln>
              <a:solidFill>
                <a:schemeClr val="accent1"/>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72" name="Rectangle 71">
              <a:extLst>
                <a:ext uri="{FF2B5EF4-FFF2-40B4-BE49-F238E27FC236}">
                  <a16:creationId xmlns:a16="http://schemas.microsoft.com/office/drawing/2014/main" id="{A0691318-6B8A-4215-AA05-594C785E875E}"/>
                </a:ext>
              </a:extLst>
            </p:cNvPr>
            <p:cNvSpPr/>
            <p:nvPr/>
          </p:nvSpPr>
          <p:spPr>
            <a:xfrm>
              <a:off x="459477"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3" name="Freeform: Shape 72">
              <a:extLst>
                <a:ext uri="{FF2B5EF4-FFF2-40B4-BE49-F238E27FC236}">
                  <a16:creationId xmlns:a16="http://schemas.microsoft.com/office/drawing/2014/main" id="{1A0D5093-C5E1-48A7-A439-2DC18A708E1D}"/>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74" name="Rectangle 73">
              <a:extLst>
                <a:ext uri="{FF2B5EF4-FFF2-40B4-BE49-F238E27FC236}">
                  <a16:creationId xmlns:a16="http://schemas.microsoft.com/office/drawing/2014/main" id="{0345A70A-0142-43A8-97EF-BB1C81AEF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5" name="Freeform: Shape 74">
              <a:extLst>
                <a:ext uri="{FF2B5EF4-FFF2-40B4-BE49-F238E27FC236}">
                  <a16:creationId xmlns:a16="http://schemas.microsoft.com/office/drawing/2014/main" id="{33D627B4-EE6B-48F8-AA40-7B7B7C7193BC}"/>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76" name="Rectangle 75">
              <a:extLst>
                <a:ext uri="{FF2B5EF4-FFF2-40B4-BE49-F238E27FC236}">
                  <a16:creationId xmlns:a16="http://schemas.microsoft.com/office/drawing/2014/main" id="{1A640A30-666B-446D-A14D-999A1436C647}"/>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7" name="Freeform: Shape 76">
              <a:extLst>
                <a:ext uri="{FF2B5EF4-FFF2-40B4-BE49-F238E27FC236}">
                  <a16:creationId xmlns:a16="http://schemas.microsoft.com/office/drawing/2014/main" id="{202D810F-3FCF-416B-91BA-B7A34245E6DB}"/>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78" name="Rectangle 77">
              <a:extLst>
                <a:ext uri="{FF2B5EF4-FFF2-40B4-BE49-F238E27FC236}">
                  <a16:creationId xmlns:a16="http://schemas.microsoft.com/office/drawing/2014/main" id="{B2C6D9F1-E8FE-4035-8B2A-58E358DF42ED}"/>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9" name="Freeform: Shape 78">
              <a:extLst>
                <a:ext uri="{FF2B5EF4-FFF2-40B4-BE49-F238E27FC236}">
                  <a16:creationId xmlns:a16="http://schemas.microsoft.com/office/drawing/2014/main" id="{216B65B5-6C73-4502-ACE0-05A99D8082F7}"/>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80" name="Rectangle 79">
              <a:extLst>
                <a:ext uri="{FF2B5EF4-FFF2-40B4-BE49-F238E27FC236}">
                  <a16:creationId xmlns:a16="http://schemas.microsoft.com/office/drawing/2014/main" id="{8E5B8214-2CD1-4B76-84CF-8B1913A1909F}"/>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1" name="Freeform: Shape 80">
              <a:extLst>
                <a:ext uri="{FF2B5EF4-FFF2-40B4-BE49-F238E27FC236}">
                  <a16:creationId xmlns:a16="http://schemas.microsoft.com/office/drawing/2014/main" id="{2506C0C3-3BBD-4E00-89B5-D41941E5A03E}"/>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F2C9"/>
            </a:solidFill>
            <a:ln>
              <a:solidFill>
                <a:srgbClr val="FFC00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82" name="Rectangle 81">
              <a:extLst>
                <a:ext uri="{FF2B5EF4-FFF2-40B4-BE49-F238E27FC236}">
                  <a16:creationId xmlns:a16="http://schemas.microsoft.com/office/drawing/2014/main" id="{92D32828-D8B2-417D-9FA8-6A5248FA6A19}"/>
                </a:ext>
              </a:extLst>
            </p:cNvPr>
            <p:cNvSpPr/>
            <p:nvPr/>
          </p:nvSpPr>
          <p:spPr>
            <a:xfrm>
              <a:off x="7321515" y="3366962"/>
              <a:ext cx="664283" cy="996424"/>
            </a:xfrm>
            <a:prstGeom prst="rect">
              <a:avLst/>
            </a:prstGeom>
            <a:solidFill>
              <a:srgbClr val="FFC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3" name="Freeform: Shape 82">
              <a:extLst>
                <a:ext uri="{FF2B5EF4-FFF2-40B4-BE49-F238E27FC236}">
                  <a16:creationId xmlns:a16="http://schemas.microsoft.com/office/drawing/2014/main" id="{19C6255F-5D72-4588-9A97-DC017D0E1857}"/>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84" name="Rectangle 83">
              <a:extLst>
                <a:ext uri="{FF2B5EF4-FFF2-40B4-BE49-F238E27FC236}">
                  <a16:creationId xmlns:a16="http://schemas.microsoft.com/office/drawing/2014/main" id="{DA3D39DD-A468-4360-B1EE-496718638A4E}"/>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5" name="Freeform: Shape 84">
              <a:extLst>
                <a:ext uri="{FF2B5EF4-FFF2-40B4-BE49-F238E27FC236}">
                  <a16:creationId xmlns:a16="http://schemas.microsoft.com/office/drawing/2014/main" id="{C22B19C7-331D-468D-8D70-783AE7BD5402}"/>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86" name="Rectangle 85">
              <a:extLst>
                <a:ext uri="{FF2B5EF4-FFF2-40B4-BE49-F238E27FC236}">
                  <a16:creationId xmlns:a16="http://schemas.microsoft.com/office/drawing/2014/main" id="{A9E1D105-6838-4B2F-874E-75B3D7767C9C}"/>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7" name="Freeform: Shape 86">
              <a:extLst>
                <a:ext uri="{FF2B5EF4-FFF2-40B4-BE49-F238E27FC236}">
                  <a16:creationId xmlns:a16="http://schemas.microsoft.com/office/drawing/2014/main" id="{42675C65-0D27-4A76-BE1F-FE56D5ADF51B}"/>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88" name="Rectangle 87">
              <a:extLst>
                <a:ext uri="{FF2B5EF4-FFF2-40B4-BE49-F238E27FC236}">
                  <a16:creationId xmlns:a16="http://schemas.microsoft.com/office/drawing/2014/main" id="{C1AC42F5-60AA-467D-B660-38D356C14A34}"/>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9" name="Freeform: Shape 88">
              <a:extLst>
                <a:ext uri="{FF2B5EF4-FFF2-40B4-BE49-F238E27FC236}">
                  <a16:creationId xmlns:a16="http://schemas.microsoft.com/office/drawing/2014/main" id="{EA2FD081-A9E4-4220-86DA-AE24D595DF1A}"/>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90" name="Rectangle 89">
              <a:extLst>
                <a:ext uri="{FF2B5EF4-FFF2-40B4-BE49-F238E27FC236}">
                  <a16:creationId xmlns:a16="http://schemas.microsoft.com/office/drawing/2014/main" id="{7ACA69A5-FAAC-4F70-9402-BE288D6F9128}"/>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1" name="Freeform: Shape 90">
              <a:extLst>
                <a:ext uri="{FF2B5EF4-FFF2-40B4-BE49-F238E27FC236}">
                  <a16:creationId xmlns:a16="http://schemas.microsoft.com/office/drawing/2014/main" id="{75F31FA9-76D0-4C6A-8994-A6BAFF083CFA}"/>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92" name="Rectangle 91">
              <a:extLst>
                <a:ext uri="{FF2B5EF4-FFF2-40B4-BE49-F238E27FC236}">
                  <a16:creationId xmlns:a16="http://schemas.microsoft.com/office/drawing/2014/main" id="{6C57351E-7E14-4CC4-98AE-13883D47875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3" name="Freeform: Shape 92">
              <a:extLst>
                <a:ext uri="{FF2B5EF4-FFF2-40B4-BE49-F238E27FC236}">
                  <a16:creationId xmlns:a16="http://schemas.microsoft.com/office/drawing/2014/main" id="{1FC7D54C-9120-4929-A284-20AE3BFB55C2}"/>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94" name="Rectangle 93">
              <a:extLst>
                <a:ext uri="{FF2B5EF4-FFF2-40B4-BE49-F238E27FC236}">
                  <a16:creationId xmlns:a16="http://schemas.microsoft.com/office/drawing/2014/main" id="{A0E1D6E5-05C8-492F-AC82-D85AB850E2B7}"/>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5" name="TextBox 94">
              <a:extLst>
                <a:ext uri="{FF2B5EF4-FFF2-40B4-BE49-F238E27FC236}">
                  <a16:creationId xmlns:a16="http://schemas.microsoft.com/office/drawing/2014/main" id="{75B5F4AB-620A-4475-8EBB-4B226FAAF48B}"/>
                </a:ext>
              </a:extLst>
            </p:cNvPr>
            <p:cNvSpPr txBox="1"/>
            <p:nvPr/>
          </p:nvSpPr>
          <p:spPr>
            <a:xfrm>
              <a:off x="586007" y="2446627"/>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96" name="TextBox 95">
              <a:extLst>
                <a:ext uri="{FF2B5EF4-FFF2-40B4-BE49-F238E27FC236}">
                  <a16:creationId xmlns:a16="http://schemas.microsoft.com/office/drawing/2014/main" id="{7297DB6D-0B1A-4CA5-BCC5-E1587C0601C6}"/>
                </a:ext>
              </a:extLst>
            </p:cNvPr>
            <p:cNvSpPr txBox="1"/>
            <p:nvPr/>
          </p:nvSpPr>
          <p:spPr>
            <a:xfrm>
              <a:off x="604561" y="3735560"/>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97" name="TextBox 96">
              <a:extLst>
                <a:ext uri="{FF2B5EF4-FFF2-40B4-BE49-F238E27FC236}">
                  <a16:creationId xmlns:a16="http://schemas.microsoft.com/office/drawing/2014/main" id="{44DDA5A4-F2C7-4C39-8CEB-AE94967C326D}"/>
                </a:ext>
              </a:extLst>
            </p:cNvPr>
            <p:cNvSpPr txBox="1"/>
            <p:nvPr/>
          </p:nvSpPr>
          <p:spPr>
            <a:xfrm>
              <a:off x="604561"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98" name="TextBox 97">
              <a:extLst>
                <a:ext uri="{FF2B5EF4-FFF2-40B4-BE49-F238E27FC236}">
                  <a16:creationId xmlns:a16="http://schemas.microsoft.com/office/drawing/2014/main" id="{287F2152-AFB9-42C7-8F11-0220467F4D3B}"/>
                </a:ext>
              </a:extLst>
            </p:cNvPr>
            <p:cNvSpPr txBox="1"/>
            <p:nvPr/>
          </p:nvSpPr>
          <p:spPr>
            <a:xfrm>
              <a:off x="605671"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99" name="TextBox 98">
              <a:extLst>
                <a:ext uri="{FF2B5EF4-FFF2-40B4-BE49-F238E27FC236}">
                  <a16:creationId xmlns:a16="http://schemas.microsoft.com/office/drawing/2014/main" id="{43092B1D-696F-4942-BAA8-7417C49E80CB}"/>
                </a:ext>
              </a:extLst>
            </p:cNvPr>
            <p:cNvSpPr txBox="1"/>
            <p:nvPr/>
          </p:nvSpPr>
          <p:spPr>
            <a:xfrm>
              <a:off x="4020434" y="2440804"/>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100" name="TextBox 99">
              <a:extLst>
                <a:ext uri="{FF2B5EF4-FFF2-40B4-BE49-F238E27FC236}">
                  <a16:creationId xmlns:a16="http://schemas.microsoft.com/office/drawing/2014/main" id="{AFBD61D1-B3F9-41D7-9CDF-725C12384FAE}"/>
                </a:ext>
              </a:extLst>
            </p:cNvPr>
            <p:cNvSpPr txBox="1"/>
            <p:nvPr/>
          </p:nvSpPr>
          <p:spPr>
            <a:xfrm>
              <a:off x="4013640" y="365939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101" name="TextBox 100">
              <a:extLst>
                <a:ext uri="{FF2B5EF4-FFF2-40B4-BE49-F238E27FC236}">
                  <a16:creationId xmlns:a16="http://schemas.microsoft.com/office/drawing/2014/main" id="{50AE7AB5-0F82-4399-8138-6B614EFCE752}"/>
                </a:ext>
              </a:extLst>
            </p:cNvPr>
            <p:cNvSpPr txBox="1"/>
            <p:nvPr/>
          </p:nvSpPr>
          <p:spPr>
            <a:xfrm>
              <a:off x="4039650"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102" name="TextBox 101">
              <a:extLst>
                <a:ext uri="{FF2B5EF4-FFF2-40B4-BE49-F238E27FC236}">
                  <a16:creationId xmlns:a16="http://schemas.microsoft.com/office/drawing/2014/main" id="{B3E48BA1-4E3F-4610-8154-B37FBCD8AF2F}"/>
                </a:ext>
              </a:extLst>
            </p:cNvPr>
            <p:cNvSpPr txBox="1"/>
            <p:nvPr/>
          </p:nvSpPr>
          <p:spPr>
            <a:xfrm>
              <a:off x="4039649"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103" name="TextBox 102">
              <a:extLst>
                <a:ext uri="{FF2B5EF4-FFF2-40B4-BE49-F238E27FC236}">
                  <a16:creationId xmlns:a16="http://schemas.microsoft.com/office/drawing/2014/main" id="{6302C4AE-1B3A-4AE4-8133-9781A9F53FE5}"/>
                </a:ext>
              </a:extLst>
            </p:cNvPr>
            <p:cNvSpPr txBox="1"/>
            <p:nvPr/>
          </p:nvSpPr>
          <p:spPr>
            <a:xfrm>
              <a:off x="7466599" y="246473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104" name="TextBox 103">
              <a:extLst>
                <a:ext uri="{FF2B5EF4-FFF2-40B4-BE49-F238E27FC236}">
                  <a16:creationId xmlns:a16="http://schemas.microsoft.com/office/drawing/2014/main" id="{2C0F6270-C681-4C52-8338-36E85594EEC2}"/>
                </a:ext>
              </a:extLst>
            </p:cNvPr>
            <p:cNvSpPr txBox="1"/>
            <p:nvPr/>
          </p:nvSpPr>
          <p:spPr>
            <a:xfrm>
              <a:off x="7440991" y="365939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105" name="TextBox 104">
              <a:extLst>
                <a:ext uri="{FF2B5EF4-FFF2-40B4-BE49-F238E27FC236}">
                  <a16:creationId xmlns:a16="http://schemas.microsoft.com/office/drawing/2014/main" id="{DCFF2CCB-7FAA-4792-AED0-4CD199BA1245}"/>
                </a:ext>
              </a:extLst>
            </p:cNvPr>
            <p:cNvSpPr txBox="1"/>
            <p:nvPr/>
          </p:nvSpPr>
          <p:spPr>
            <a:xfrm>
              <a:off x="7381251" y="485404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106" name="TextBox 105">
              <a:extLst>
                <a:ext uri="{FF2B5EF4-FFF2-40B4-BE49-F238E27FC236}">
                  <a16:creationId xmlns:a16="http://schemas.microsoft.com/office/drawing/2014/main" id="{8E5C970B-AFB5-4CFB-8AA4-8B97EB640DF2}"/>
                </a:ext>
              </a:extLst>
            </p:cNvPr>
            <p:cNvSpPr txBox="1"/>
            <p:nvPr/>
          </p:nvSpPr>
          <p:spPr>
            <a:xfrm>
              <a:off x="7381880" y="604870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107" name="TextBox 106">
              <a:extLst>
                <a:ext uri="{FF2B5EF4-FFF2-40B4-BE49-F238E27FC236}">
                  <a16:creationId xmlns:a16="http://schemas.microsoft.com/office/drawing/2014/main" id="{42FCBD4C-ACD2-488B-876E-68D0FA448DC9}"/>
                </a:ext>
              </a:extLst>
            </p:cNvPr>
            <p:cNvSpPr txBox="1"/>
            <p:nvPr/>
          </p:nvSpPr>
          <p:spPr>
            <a:xfrm>
              <a:off x="10808885" y="247236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108" name="TextBox 107">
              <a:extLst>
                <a:ext uri="{FF2B5EF4-FFF2-40B4-BE49-F238E27FC236}">
                  <a16:creationId xmlns:a16="http://schemas.microsoft.com/office/drawing/2014/main" id="{862FCF20-FC52-4E01-87C0-B01F88C6568A}"/>
                </a:ext>
              </a:extLst>
            </p:cNvPr>
            <p:cNvSpPr txBox="1"/>
            <p:nvPr/>
          </p:nvSpPr>
          <p:spPr>
            <a:xfrm>
              <a:off x="10865926" y="365462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109" name="TextBox 108">
              <a:extLst>
                <a:ext uri="{FF2B5EF4-FFF2-40B4-BE49-F238E27FC236}">
                  <a16:creationId xmlns:a16="http://schemas.microsoft.com/office/drawing/2014/main" id="{C30F19CD-5934-4FD3-BEDF-84967271D7AC}"/>
                </a:ext>
              </a:extLst>
            </p:cNvPr>
            <p:cNvSpPr txBox="1"/>
            <p:nvPr/>
          </p:nvSpPr>
          <p:spPr>
            <a:xfrm>
              <a:off x="10857319" y="485433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110" name="TextBox 109">
              <a:extLst>
                <a:ext uri="{FF2B5EF4-FFF2-40B4-BE49-F238E27FC236}">
                  <a16:creationId xmlns:a16="http://schemas.microsoft.com/office/drawing/2014/main" id="{607806CD-1894-40B2-8552-8B0279C3A127}"/>
                </a:ext>
              </a:extLst>
            </p:cNvPr>
            <p:cNvSpPr txBox="1"/>
            <p:nvPr/>
          </p:nvSpPr>
          <p:spPr>
            <a:xfrm>
              <a:off x="10857318" y="6047545"/>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111" name="Rectangle: Rounded Corners 110">
            <a:extLst>
              <a:ext uri="{FF2B5EF4-FFF2-40B4-BE49-F238E27FC236}">
                <a16:creationId xmlns:a16="http://schemas.microsoft.com/office/drawing/2014/main" id="{B4C6B4E0-5CA8-48C8-9325-DFF56AB6917A}"/>
              </a:ext>
            </a:extLst>
          </p:cNvPr>
          <p:cNvSpPr/>
          <p:nvPr/>
        </p:nvSpPr>
        <p:spPr>
          <a:xfrm>
            <a:off x="6805136" y="2109493"/>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12" name="Rectangle: Rounded Corners 111">
            <a:extLst>
              <a:ext uri="{FF2B5EF4-FFF2-40B4-BE49-F238E27FC236}">
                <a16:creationId xmlns:a16="http://schemas.microsoft.com/office/drawing/2014/main" id="{F5ADE589-7CC4-449A-A35A-F9277F520587}"/>
              </a:ext>
            </a:extLst>
          </p:cNvPr>
          <p:cNvSpPr/>
          <p:nvPr/>
        </p:nvSpPr>
        <p:spPr>
          <a:xfrm>
            <a:off x="3626350" y="2124171"/>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13" name="Rectangle: Rounded Corners 112">
            <a:extLst>
              <a:ext uri="{FF2B5EF4-FFF2-40B4-BE49-F238E27FC236}">
                <a16:creationId xmlns:a16="http://schemas.microsoft.com/office/drawing/2014/main" id="{C73682DA-87CB-464F-A8CC-8E58FBE90E9E}"/>
              </a:ext>
            </a:extLst>
          </p:cNvPr>
          <p:cNvSpPr/>
          <p:nvPr/>
        </p:nvSpPr>
        <p:spPr>
          <a:xfrm>
            <a:off x="10244157" y="2109493"/>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14" name="Rectangle: Rounded Corners 113">
            <a:extLst>
              <a:ext uri="{FF2B5EF4-FFF2-40B4-BE49-F238E27FC236}">
                <a16:creationId xmlns:a16="http://schemas.microsoft.com/office/drawing/2014/main" id="{43EBF6E7-F079-42B6-B630-730989B1901F}"/>
              </a:ext>
            </a:extLst>
          </p:cNvPr>
          <p:cNvSpPr/>
          <p:nvPr/>
        </p:nvSpPr>
        <p:spPr>
          <a:xfrm>
            <a:off x="6805136" y="3285946"/>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15" name="Rectangle: Rounded Corners 114">
            <a:extLst>
              <a:ext uri="{FF2B5EF4-FFF2-40B4-BE49-F238E27FC236}">
                <a16:creationId xmlns:a16="http://schemas.microsoft.com/office/drawing/2014/main" id="{A392FFBD-889D-4A71-9081-E586ABCEA0EB}"/>
              </a:ext>
            </a:extLst>
          </p:cNvPr>
          <p:cNvSpPr/>
          <p:nvPr/>
        </p:nvSpPr>
        <p:spPr>
          <a:xfrm>
            <a:off x="3544835" y="3297097"/>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16" name="Group 115">
            <a:extLst>
              <a:ext uri="{FF2B5EF4-FFF2-40B4-BE49-F238E27FC236}">
                <a16:creationId xmlns:a16="http://schemas.microsoft.com/office/drawing/2014/main" id="{2E29D3BD-38B0-4921-A86E-0BF4C1A8FB3E}"/>
              </a:ext>
            </a:extLst>
          </p:cNvPr>
          <p:cNvGrpSpPr/>
          <p:nvPr/>
        </p:nvGrpSpPr>
        <p:grpSpPr>
          <a:xfrm>
            <a:off x="10244157" y="3084171"/>
            <a:ext cx="216517" cy="441710"/>
            <a:chOff x="6805136" y="2565171"/>
            <a:chExt cx="216517" cy="441710"/>
          </a:xfrm>
        </p:grpSpPr>
        <p:sp>
          <p:nvSpPr>
            <p:cNvPr id="117" name="Rectangle: Rounded Corners 116">
              <a:extLst>
                <a:ext uri="{FF2B5EF4-FFF2-40B4-BE49-F238E27FC236}">
                  <a16:creationId xmlns:a16="http://schemas.microsoft.com/office/drawing/2014/main" id="{7EFC3318-E17B-4DDC-A488-EC01F11BF17E}"/>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18" name="Rectangle: Rounded Corners 117">
              <a:extLst>
                <a:ext uri="{FF2B5EF4-FFF2-40B4-BE49-F238E27FC236}">
                  <a16:creationId xmlns:a16="http://schemas.microsoft.com/office/drawing/2014/main" id="{ECECB365-E2F8-4113-9DF1-43F22CFB336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19" name="Rectangle: Rounded Corners 118">
            <a:extLst>
              <a:ext uri="{FF2B5EF4-FFF2-40B4-BE49-F238E27FC236}">
                <a16:creationId xmlns:a16="http://schemas.microsoft.com/office/drawing/2014/main" id="{F6239645-A5A1-4363-8FBD-81C853F0BC31}"/>
              </a:ext>
            </a:extLst>
          </p:cNvPr>
          <p:cNvSpPr/>
          <p:nvPr/>
        </p:nvSpPr>
        <p:spPr>
          <a:xfrm>
            <a:off x="6805136" y="4495852"/>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20" name="Rectangle: Rounded Corners 119">
            <a:extLst>
              <a:ext uri="{FF2B5EF4-FFF2-40B4-BE49-F238E27FC236}">
                <a16:creationId xmlns:a16="http://schemas.microsoft.com/office/drawing/2014/main" id="{0BDCF687-504B-4AA0-B1D0-9B67B9CF7E39}"/>
              </a:ext>
            </a:extLst>
          </p:cNvPr>
          <p:cNvSpPr/>
          <p:nvPr/>
        </p:nvSpPr>
        <p:spPr>
          <a:xfrm>
            <a:off x="3544835" y="4509235"/>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1" name="Rectangle: Rounded Corners 120">
            <a:extLst>
              <a:ext uri="{FF2B5EF4-FFF2-40B4-BE49-F238E27FC236}">
                <a16:creationId xmlns:a16="http://schemas.microsoft.com/office/drawing/2014/main" id="{705EE024-0AF3-4359-821C-4EBDBAC3AC8E}"/>
              </a:ext>
            </a:extLst>
          </p:cNvPr>
          <p:cNvSpPr/>
          <p:nvPr/>
        </p:nvSpPr>
        <p:spPr>
          <a:xfrm>
            <a:off x="6801502" y="5708588"/>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2" name="Rectangle: Rounded Corners 121">
            <a:extLst>
              <a:ext uri="{FF2B5EF4-FFF2-40B4-BE49-F238E27FC236}">
                <a16:creationId xmlns:a16="http://schemas.microsoft.com/office/drawing/2014/main" id="{DBEC6E66-0346-4164-925C-9668DC7814FD}"/>
              </a:ext>
            </a:extLst>
          </p:cNvPr>
          <p:cNvSpPr/>
          <p:nvPr/>
        </p:nvSpPr>
        <p:spPr>
          <a:xfrm>
            <a:off x="3541201" y="5708588"/>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123" name="Group 122">
            <a:extLst>
              <a:ext uri="{FF2B5EF4-FFF2-40B4-BE49-F238E27FC236}">
                <a16:creationId xmlns:a16="http://schemas.microsoft.com/office/drawing/2014/main" id="{D8F60DEF-FDBB-4C34-8666-1E989872BA09}"/>
              </a:ext>
            </a:extLst>
          </p:cNvPr>
          <p:cNvGrpSpPr/>
          <p:nvPr/>
        </p:nvGrpSpPr>
        <p:grpSpPr>
          <a:xfrm>
            <a:off x="1693754" y="6345936"/>
            <a:ext cx="11545689" cy="512064"/>
            <a:chOff x="752990" y="6984072"/>
            <a:chExt cx="11545689" cy="512064"/>
          </a:xfrm>
        </p:grpSpPr>
        <p:sp>
          <p:nvSpPr>
            <p:cNvPr id="124" name="TextBox 123">
              <a:extLst>
                <a:ext uri="{FF2B5EF4-FFF2-40B4-BE49-F238E27FC236}">
                  <a16:creationId xmlns:a16="http://schemas.microsoft.com/office/drawing/2014/main" id="{91A03866-E80E-4F80-AF21-D09B11A0B84B}"/>
                </a:ext>
              </a:extLst>
            </p:cNvPr>
            <p:cNvSpPr txBox="1"/>
            <p:nvPr/>
          </p:nvSpPr>
          <p:spPr>
            <a:xfrm>
              <a:off x="752990" y="6984072"/>
              <a:ext cx="11545689" cy="512064"/>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25" name="Rectangle: Rounded Corners 124">
              <a:extLst>
                <a:ext uri="{FF2B5EF4-FFF2-40B4-BE49-F238E27FC236}">
                  <a16:creationId xmlns:a16="http://schemas.microsoft.com/office/drawing/2014/main" id="{1A6540BD-EBD6-477E-8B77-75727E01DB33}"/>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6" name="Rectangle: Rounded Corners 125">
              <a:extLst>
                <a:ext uri="{FF2B5EF4-FFF2-40B4-BE49-F238E27FC236}">
                  <a16:creationId xmlns:a16="http://schemas.microsoft.com/office/drawing/2014/main" id="{2A840C52-EFBC-41A9-9467-430EF96E09B2}"/>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7" name="Rectangle: Rounded Corners 126">
              <a:extLst>
                <a:ext uri="{FF2B5EF4-FFF2-40B4-BE49-F238E27FC236}">
                  <a16:creationId xmlns:a16="http://schemas.microsoft.com/office/drawing/2014/main" id="{D5CC2BBA-CB69-47C2-BE4C-9DEFAB9F5B97}"/>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28" name="Rectangle: Rounded Corners 127">
              <a:extLst>
                <a:ext uri="{FF2B5EF4-FFF2-40B4-BE49-F238E27FC236}">
                  <a16:creationId xmlns:a16="http://schemas.microsoft.com/office/drawing/2014/main" id="{1737F07C-C393-4E87-B069-613AB304496B}"/>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29" name="Group 128">
            <a:extLst>
              <a:ext uri="{FF2B5EF4-FFF2-40B4-BE49-F238E27FC236}">
                <a16:creationId xmlns:a16="http://schemas.microsoft.com/office/drawing/2014/main" id="{52307507-13E4-46F1-B601-946D60762CB4}"/>
              </a:ext>
            </a:extLst>
          </p:cNvPr>
          <p:cNvGrpSpPr/>
          <p:nvPr/>
        </p:nvGrpSpPr>
        <p:grpSpPr>
          <a:xfrm>
            <a:off x="10251211" y="4285158"/>
            <a:ext cx="216517" cy="441710"/>
            <a:chOff x="6805136" y="2565171"/>
            <a:chExt cx="216517" cy="441710"/>
          </a:xfrm>
        </p:grpSpPr>
        <p:sp>
          <p:nvSpPr>
            <p:cNvPr id="130" name="Rectangle: Rounded Corners 129">
              <a:extLst>
                <a:ext uri="{FF2B5EF4-FFF2-40B4-BE49-F238E27FC236}">
                  <a16:creationId xmlns:a16="http://schemas.microsoft.com/office/drawing/2014/main" id="{9B037762-4DB3-40BC-9F1A-DA050F9C61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31" name="Rectangle: Rounded Corners 130">
              <a:extLst>
                <a:ext uri="{FF2B5EF4-FFF2-40B4-BE49-F238E27FC236}">
                  <a16:creationId xmlns:a16="http://schemas.microsoft.com/office/drawing/2014/main" id="{D37DDB9D-FBBA-4619-B8A4-90AFEF2A8B04}"/>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32" name="Group 131">
            <a:extLst>
              <a:ext uri="{FF2B5EF4-FFF2-40B4-BE49-F238E27FC236}">
                <a16:creationId xmlns:a16="http://schemas.microsoft.com/office/drawing/2014/main" id="{780D641A-643E-42E4-ADAD-C9C040B86A7F}"/>
              </a:ext>
            </a:extLst>
          </p:cNvPr>
          <p:cNvGrpSpPr/>
          <p:nvPr/>
        </p:nvGrpSpPr>
        <p:grpSpPr>
          <a:xfrm>
            <a:off x="10241280" y="5468423"/>
            <a:ext cx="216517" cy="441710"/>
            <a:chOff x="6805136" y="2565171"/>
            <a:chExt cx="216517" cy="441710"/>
          </a:xfrm>
        </p:grpSpPr>
        <p:sp>
          <p:nvSpPr>
            <p:cNvPr id="133" name="Rectangle: Rounded Corners 132">
              <a:extLst>
                <a:ext uri="{FF2B5EF4-FFF2-40B4-BE49-F238E27FC236}">
                  <a16:creationId xmlns:a16="http://schemas.microsoft.com/office/drawing/2014/main" id="{83BE35DB-9307-49BD-8F84-324B74A0F09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34" name="Rectangle: Rounded Corners 133">
              <a:extLst>
                <a:ext uri="{FF2B5EF4-FFF2-40B4-BE49-F238E27FC236}">
                  <a16:creationId xmlns:a16="http://schemas.microsoft.com/office/drawing/2014/main" id="{E21D3F07-3F4A-4C29-A722-44AEA2EF11DC}"/>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35" name="Group 134">
            <a:extLst>
              <a:ext uri="{FF2B5EF4-FFF2-40B4-BE49-F238E27FC236}">
                <a16:creationId xmlns:a16="http://schemas.microsoft.com/office/drawing/2014/main" id="{7413E6A8-CE61-46C0-A72F-78B7E7588156}"/>
              </a:ext>
            </a:extLst>
          </p:cNvPr>
          <p:cNvGrpSpPr/>
          <p:nvPr/>
        </p:nvGrpSpPr>
        <p:grpSpPr>
          <a:xfrm>
            <a:off x="13673302" y="1886060"/>
            <a:ext cx="216517" cy="441710"/>
            <a:chOff x="6805136" y="2565171"/>
            <a:chExt cx="216517" cy="441710"/>
          </a:xfrm>
        </p:grpSpPr>
        <p:sp>
          <p:nvSpPr>
            <p:cNvPr id="136" name="Rectangle: Rounded Corners 135">
              <a:extLst>
                <a:ext uri="{FF2B5EF4-FFF2-40B4-BE49-F238E27FC236}">
                  <a16:creationId xmlns:a16="http://schemas.microsoft.com/office/drawing/2014/main" id="{4D3102A8-8683-4B9B-9B1D-E9CF9760998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37" name="Rectangle: Rounded Corners 136">
              <a:extLst>
                <a:ext uri="{FF2B5EF4-FFF2-40B4-BE49-F238E27FC236}">
                  <a16:creationId xmlns:a16="http://schemas.microsoft.com/office/drawing/2014/main" id="{98536A7A-B932-4069-A1B4-555F8D86ECAD}"/>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38" name="Group 137">
            <a:extLst>
              <a:ext uri="{FF2B5EF4-FFF2-40B4-BE49-F238E27FC236}">
                <a16:creationId xmlns:a16="http://schemas.microsoft.com/office/drawing/2014/main" id="{5B318378-991F-4E7E-8DDE-9F92AF1050D2}"/>
              </a:ext>
            </a:extLst>
          </p:cNvPr>
          <p:cNvGrpSpPr/>
          <p:nvPr/>
        </p:nvGrpSpPr>
        <p:grpSpPr>
          <a:xfrm>
            <a:off x="13673301" y="3080715"/>
            <a:ext cx="216517" cy="441710"/>
            <a:chOff x="6805136" y="2565171"/>
            <a:chExt cx="216517" cy="441710"/>
          </a:xfrm>
        </p:grpSpPr>
        <p:sp>
          <p:nvSpPr>
            <p:cNvPr id="139" name="Rectangle: Rounded Corners 138">
              <a:extLst>
                <a:ext uri="{FF2B5EF4-FFF2-40B4-BE49-F238E27FC236}">
                  <a16:creationId xmlns:a16="http://schemas.microsoft.com/office/drawing/2014/main" id="{A641F78A-C531-42F0-977C-70015CF19146}"/>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40" name="Rectangle: Rounded Corners 139">
              <a:extLst>
                <a:ext uri="{FF2B5EF4-FFF2-40B4-BE49-F238E27FC236}">
                  <a16:creationId xmlns:a16="http://schemas.microsoft.com/office/drawing/2014/main" id="{C5C6FA27-A438-4714-8236-915952E39EDC}"/>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41" name="Rectangle: Rounded Corners 140">
            <a:extLst>
              <a:ext uri="{FF2B5EF4-FFF2-40B4-BE49-F238E27FC236}">
                <a16:creationId xmlns:a16="http://schemas.microsoft.com/office/drawing/2014/main" id="{CE0DB1EA-92BF-4E18-B2F9-56337518B9A1}"/>
              </a:ext>
            </a:extLst>
          </p:cNvPr>
          <p:cNvSpPr/>
          <p:nvPr/>
        </p:nvSpPr>
        <p:spPr>
          <a:xfrm>
            <a:off x="13682363" y="4509235"/>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42" name="Group 141">
            <a:extLst>
              <a:ext uri="{FF2B5EF4-FFF2-40B4-BE49-F238E27FC236}">
                <a16:creationId xmlns:a16="http://schemas.microsoft.com/office/drawing/2014/main" id="{0A836AF3-36CC-4FDB-88D6-2AF8A2FDFF7E}"/>
              </a:ext>
            </a:extLst>
          </p:cNvPr>
          <p:cNvGrpSpPr/>
          <p:nvPr/>
        </p:nvGrpSpPr>
        <p:grpSpPr>
          <a:xfrm>
            <a:off x="13682363" y="5472762"/>
            <a:ext cx="216517" cy="441710"/>
            <a:chOff x="6805136" y="2565171"/>
            <a:chExt cx="216517" cy="441710"/>
          </a:xfrm>
        </p:grpSpPr>
        <p:sp>
          <p:nvSpPr>
            <p:cNvPr id="143" name="Rectangle: Rounded Corners 142">
              <a:extLst>
                <a:ext uri="{FF2B5EF4-FFF2-40B4-BE49-F238E27FC236}">
                  <a16:creationId xmlns:a16="http://schemas.microsoft.com/office/drawing/2014/main" id="{EA15C534-6580-4E9F-806E-78DCEF6954D2}"/>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44" name="Rectangle: Rounded Corners 143">
              <a:extLst>
                <a:ext uri="{FF2B5EF4-FFF2-40B4-BE49-F238E27FC236}">
                  <a16:creationId xmlns:a16="http://schemas.microsoft.com/office/drawing/2014/main" id="{839B4D71-81FC-4FA3-A7E3-34F1661A737E}"/>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4069628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1869B-9F6F-4AF6-958B-8DD4A4797F4C}"/>
              </a:ext>
            </a:extLst>
          </p:cNvPr>
          <p:cNvSpPr>
            <a:spLocks noGrp="1"/>
          </p:cNvSpPr>
          <p:nvPr>
            <p:ph type="title"/>
          </p:nvPr>
        </p:nvSpPr>
        <p:spPr/>
        <p:txBody>
          <a:bodyPr/>
          <a:lstStyle/>
          <a:p>
            <a:r>
              <a:rPr lang="en-IN" dirty="0"/>
              <a:t>Data Security</a:t>
            </a:r>
            <a:endParaRPr lang="en-US" dirty="0"/>
          </a:p>
        </p:txBody>
      </p:sp>
      <p:pic>
        <p:nvPicPr>
          <p:cNvPr id="5" name="Picture 4">
            <a:extLst>
              <a:ext uri="{FF2B5EF4-FFF2-40B4-BE49-F238E27FC236}">
                <a16:creationId xmlns:a16="http://schemas.microsoft.com/office/drawing/2014/main" id="{7F2482BD-072C-4692-9CD5-CE321AFEC20A}"/>
              </a:ext>
            </a:extLst>
          </p:cNvPr>
          <p:cNvPicPr>
            <a:picLocks noChangeAspect="1"/>
          </p:cNvPicPr>
          <p:nvPr/>
        </p:nvPicPr>
        <p:blipFill>
          <a:blip r:embed="rId2"/>
          <a:stretch>
            <a:fillRect/>
          </a:stretch>
        </p:blipFill>
        <p:spPr>
          <a:xfrm>
            <a:off x="8927112" y="2148840"/>
            <a:ext cx="4091375" cy="4920142"/>
          </a:xfrm>
          <a:prstGeom prst="rect">
            <a:avLst/>
          </a:prstGeom>
        </p:spPr>
      </p:pic>
    </p:spTree>
    <p:extLst>
      <p:ext uri="{BB962C8B-B14F-4D97-AF65-F5344CB8AC3E}">
        <p14:creationId xmlns:p14="http://schemas.microsoft.com/office/powerpoint/2010/main" val="1172937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s://upload.wikimedia.org/wikipedia/commons/2/23/3_states_of_data.jpg">
            <a:extLst>
              <a:ext uri="{FF2B5EF4-FFF2-40B4-BE49-F238E27FC236}">
                <a16:creationId xmlns:a16="http://schemas.microsoft.com/office/drawing/2014/main" id="{6C6CC937-BE93-4375-9251-F85DB0360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31"/>
          <a:stretch/>
        </p:blipFill>
        <p:spPr bwMode="auto">
          <a:xfrm>
            <a:off x="7445565" y="1600200"/>
            <a:ext cx="7008681" cy="448056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367200"/>
            <a:ext cx="6675120" cy="684360"/>
          </a:xfrm>
        </p:spPr>
        <p:txBody>
          <a:bodyPr/>
          <a:lstStyle/>
          <a:p>
            <a:r>
              <a:rPr lang="en-IN" dirty="0">
                <a:solidFill>
                  <a:schemeClr val="tx1"/>
                </a:solidFill>
              </a:rPr>
              <a:t>Database security</a:t>
            </a:r>
            <a:endParaRPr lang="en-US" dirty="0">
              <a:solidFill>
                <a:schemeClr val="tx1"/>
              </a:solidFill>
            </a:endParaRPr>
          </a:p>
        </p:txBody>
      </p:sp>
      <p:graphicFrame>
        <p:nvGraphicFramePr>
          <p:cNvPr id="10" name="Diagram 9">
            <a:extLst>
              <a:ext uri="{FF2B5EF4-FFF2-40B4-BE49-F238E27FC236}">
                <a16:creationId xmlns:a16="http://schemas.microsoft.com/office/drawing/2014/main" id="{A9A7EC26-70EC-4690-BE48-BAA1D232ADFE}"/>
              </a:ext>
            </a:extLst>
          </p:cNvPr>
          <p:cNvGraphicFramePr/>
          <p:nvPr>
            <p:extLst>
              <p:ext uri="{D42A27DB-BD31-4B8C-83A1-F6EECF244321}">
                <p14:modId xmlns:p14="http://schemas.microsoft.com/office/powerpoint/2010/main" val="2228608545"/>
              </p:ext>
            </p:extLst>
          </p:nvPr>
        </p:nvGraphicFramePr>
        <p:xfrm>
          <a:off x="91440" y="1051560"/>
          <a:ext cx="7466445" cy="6629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61094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367200"/>
            <a:ext cx="13716000" cy="1143000"/>
          </a:xfrm>
        </p:spPr>
        <p:txBody>
          <a:bodyPr/>
          <a:lstStyle/>
          <a:p>
            <a:r>
              <a:rPr lang="en-IN" dirty="0">
                <a:solidFill>
                  <a:schemeClr val="tx1"/>
                </a:solidFill>
              </a:rPr>
              <a:t>CIA of Info Security</a:t>
            </a:r>
            <a:endParaRPr lang="en-US" dirty="0">
              <a:solidFill>
                <a:schemeClr val="tx1"/>
              </a:solidFill>
            </a:endParaRPr>
          </a:p>
        </p:txBody>
      </p:sp>
      <p:graphicFrame>
        <p:nvGraphicFramePr>
          <p:cNvPr id="6" name="Diagram 5">
            <a:extLst>
              <a:ext uri="{FF2B5EF4-FFF2-40B4-BE49-F238E27FC236}">
                <a16:creationId xmlns:a16="http://schemas.microsoft.com/office/drawing/2014/main" id="{C7969FB5-7065-4DF9-8001-508649C47E53}"/>
              </a:ext>
            </a:extLst>
          </p:cNvPr>
          <p:cNvGraphicFramePr/>
          <p:nvPr>
            <p:extLst>
              <p:ext uri="{D42A27DB-BD31-4B8C-83A1-F6EECF244321}">
                <p14:modId xmlns:p14="http://schemas.microsoft.com/office/powerpoint/2010/main" val="2095986002"/>
              </p:ext>
            </p:extLst>
          </p:nvPr>
        </p:nvGraphicFramePr>
        <p:xfrm>
          <a:off x="150783" y="1097280"/>
          <a:ext cx="7804497" cy="66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Compliance Triad">
            <a:extLst>
              <a:ext uri="{FF2B5EF4-FFF2-40B4-BE49-F238E27FC236}">
                <a16:creationId xmlns:a16="http://schemas.microsoft.com/office/drawing/2014/main" id="{42C8F396-0D0D-4426-ACA4-C908B035DD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33573" y="1623060"/>
            <a:ext cx="6650857"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817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367200"/>
            <a:ext cx="13716000" cy="1143000"/>
          </a:xfrm>
        </p:spPr>
        <p:txBody>
          <a:bodyPr/>
          <a:lstStyle/>
          <a:p>
            <a:r>
              <a:rPr lang="en-IN" dirty="0">
                <a:solidFill>
                  <a:schemeClr val="tx1"/>
                </a:solidFill>
              </a:rPr>
              <a:t>Information classification</a:t>
            </a:r>
            <a:endParaRPr lang="en-US" dirty="0">
              <a:solidFill>
                <a:schemeClr val="tx1"/>
              </a:solidFill>
            </a:endParaRPr>
          </a:p>
        </p:txBody>
      </p:sp>
      <p:graphicFrame>
        <p:nvGraphicFramePr>
          <p:cNvPr id="9" name="Diagram 8">
            <a:extLst>
              <a:ext uri="{FF2B5EF4-FFF2-40B4-BE49-F238E27FC236}">
                <a16:creationId xmlns:a16="http://schemas.microsoft.com/office/drawing/2014/main" id="{CD84524D-1FCB-4023-924E-09F23CB40C59}"/>
              </a:ext>
            </a:extLst>
          </p:cNvPr>
          <p:cNvGraphicFramePr/>
          <p:nvPr>
            <p:extLst>
              <p:ext uri="{D42A27DB-BD31-4B8C-83A1-F6EECF244321}">
                <p14:modId xmlns:p14="http://schemas.microsoft.com/office/powerpoint/2010/main" val="1457959980"/>
              </p:ext>
            </p:extLst>
          </p:nvPr>
        </p:nvGraphicFramePr>
        <p:xfrm>
          <a:off x="6858000" y="1234440"/>
          <a:ext cx="8311595" cy="5439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CC2DA521-BFC6-4183-AC75-8E2C5FBEAE36}"/>
              </a:ext>
            </a:extLst>
          </p:cNvPr>
          <p:cNvGraphicFramePr/>
          <p:nvPr>
            <p:extLst>
              <p:ext uri="{D42A27DB-BD31-4B8C-83A1-F6EECF244321}">
                <p14:modId xmlns:p14="http://schemas.microsoft.com/office/powerpoint/2010/main" val="1007595571"/>
              </p:ext>
            </p:extLst>
          </p:nvPr>
        </p:nvGraphicFramePr>
        <p:xfrm>
          <a:off x="640080" y="971830"/>
          <a:ext cx="6871491" cy="68337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36646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367200"/>
            <a:ext cx="13716000" cy="1143000"/>
          </a:xfrm>
        </p:spPr>
        <p:txBody>
          <a:bodyPr/>
          <a:lstStyle/>
          <a:p>
            <a:r>
              <a:rPr lang="en-IN" dirty="0">
                <a:solidFill>
                  <a:schemeClr val="tx1"/>
                </a:solidFill>
              </a:rPr>
              <a:t>Securing data</a:t>
            </a:r>
            <a:endParaRPr lang="en-US" dirty="0">
              <a:solidFill>
                <a:schemeClr val="tx1"/>
              </a:solidFill>
            </a:endParaRPr>
          </a:p>
        </p:txBody>
      </p:sp>
      <p:sp>
        <p:nvSpPr>
          <p:cNvPr id="6" name="Rectangle 5">
            <a:extLst>
              <a:ext uri="{FF2B5EF4-FFF2-40B4-BE49-F238E27FC236}">
                <a16:creationId xmlns:a16="http://schemas.microsoft.com/office/drawing/2014/main" id="{582C0CF2-7416-44E3-9ED5-EE89391F8295}"/>
              </a:ext>
            </a:extLst>
          </p:cNvPr>
          <p:cNvSpPr/>
          <p:nvPr/>
        </p:nvSpPr>
        <p:spPr>
          <a:xfrm>
            <a:off x="502920" y="1051560"/>
            <a:ext cx="13533120" cy="2246769"/>
          </a:xfrm>
          <a:prstGeom prst="rect">
            <a:avLst/>
          </a:prstGeom>
          <a:solidFill>
            <a:schemeClr val="tx2"/>
          </a:solidFill>
          <a:ln>
            <a:solidFill>
              <a:schemeClr val="bg1">
                <a:lumMod val="65000"/>
              </a:schemeClr>
            </a:solidFill>
            <a:prstDash val="lgDashDot"/>
          </a:ln>
        </p:spPr>
        <p:txBody>
          <a:bodyPr wrap="square">
            <a:spAutoFit/>
          </a:bodyPr>
          <a:lstStyle/>
          <a:p>
            <a:r>
              <a:rPr lang="en-US" sz="2000" b="1" dirty="0">
                <a:latin typeface="IBM Plex Sans" panose="020B0503050203000203" pitchFamily="34" charset="0"/>
              </a:rPr>
              <a:t>ENCRYPTION</a:t>
            </a:r>
          </a:p>
          <a:p>
            <a:pPr marL="342900" indent="-342900">
              <a:buAutoNum type="arabicPeriod"/>
            </a:pPr>
            <a:r>
              <a:rPr lang="en-US" sz="2000" dirty="0">
                <a:latin typeface="IBM Plex Sans" panose="020B0503050203000203" pitchFamily="34" charset="0"/>
              </a:rPr>
              <a:t>Data that is shared between systems is usually encrypted (e.g. via MLS-Message Level Security paradigm). The same approach is also promoted for data at rest. </a:t>
            </a:r>
          </a:p>
          <a:p>
            <a:pPr marL="342900" indent="-342900">
              <a:buAutoNum type="arabicPeriod"/>
            </a:pPr>
            <a:r>
              <a:rPr lang="en-US" sz="2000" dirty="0">
                <a:latin typeface="IBM Plex Sans" panose="020B0503050203000203" pitchFamily="34" charset="0"/>
              </a:rPr>
              <a:t>Encryption of data at rest is done via string encryption methods such as </a:t>
            </a:r>
            <a:r>
              <a:rPr lang="en-US" sz="2000" b="1" dirty="0">
                <a:solidFill>
                  <a:srgbClr val="7030A0"/>
                </a:solidFill>
                <a:latin typeface="IBM Plex Sans" panose="020B0503050203000203" pitchFamily="34" charset="0"/>
              </a:rPr>
              <a:t>AES, RSA, ECC, PGP</a:t>
            </a:r>
            <a:r>
              <a:rPr lang="en-US" sz="2000" dirty="0">
                <a:latin typeface="IBM Plex Sans" panose="020B0503050203000203" pitchFamily="34" charset="0"/>
              </a:rPr>
              <a:t>.</a:t>
            </a:r>
          </a:p>
          <a:p>
            <a:pPr marL="342900" indent="-342900">
              <a:buAutoNum type="arabicPeriod"/>
            </a:pPr>
            <a:r>
              <a:rPr lang="en-US" sz="2000" dirty="0">
                <a:latin typeface="IBM Plex Sans" panose="020B0503050203000203" pitchFamily="34" charset="0"/>
              </a:rPr>
              <a:t>Even if there is a failure of network security and access control breach, the encrypted data still prevents data from being read.</a:t>
            </a:r>
          </a:p>
          <a:p>
            <a:pPr marL="342900" indent="-342900">
              <a:buAutoNum type="arabicPeriod"/>
            </a:pPr>
            <a:r>
              <a:rPr lang="en-US" sz="2000" dirty="0">
                <a:latin typeface="IBM Plex Sans" panose="020B0503050203000203" pitchFamily="34" charset="0"/>
              </a:rPr>
              <a:t>Data encryption keys are of course stored separately from data. </a:t>
            </a:r>
          </a:p>
        </p:txBody>
      </p:sp>
      <p:sp>
        <p:nvSpPr>
          <p:cNvPr id="7" name="Rectangle 6">
            <a:extLst>
              <a:ext uri="{FF2B5EF4-FFF2-40B4-BE49-F238E27FC236}">
                <a16:creationId xmlns:a16="http://schemas.microsoft.com/office/drawing/2014/main" id="{B97C3FE6-AC07-4D3F-B3A4-4E74F3F2A316}"/>
              </a:ext>
            </a:extLst>
          </p:cNvPr>
          <p:cNvSpPr/>
          <p:nvPr/>
        </p:nvSpPr>
        <p:spPr>
          <a:xfrm>
            <a:off x="502920" y="3496092"/>
            <a:ext cx="13533120" cy="4093428"/>
          </a:xfrm>
          <a:prstGeom prst="rect">
            <a:avLst/>
          </a:prstGeom>
          <a:solidFill>
            <a:schemeClr val="accent1">
              <a:lumMod val="20000"/>
              <a:lumOff val="80000"/>
            </a:schemeClr>
          </a:solidFill>
          <a:ln>
            <a:solidFill>
              <a:schemeClr val="bg1">
                <a:lumMod val="65000"/>
              </a:schemeClr>
            </a:solidFill>
            <a:prstDash val="lgDashDotDot"/>
          </a:ln>
        </p:spPr>
        <p:txBody>
          <a:bodyPr wrap="square">
            <a:spAutoFit/>
          </a:bodyPr>
          <a:lstStyle/>
          <a:p>
            <a:r>
              <a:rPr lang="en-US" sz="2000" b="1" dirty="0">
                <a:latin typeface="IBM Plex Sans" panose="020B0503050203000203" pitchFamily="34" charset="0"/>
              </a:rPr>
              <a:t>TOKENIZATION</a:t>
            </a:r>
          </a:p>
          <a:p>
            <a:pPr marL="342900" indent="-342900">
              <a:buAutoNum type="arabicPeriod"/>
            </a:pPr>
            <a:r>
              <a:rPr lang="en-US" sz="2000" dirty="0">
                <a:latin typeface="IBM Plex Sans" panose="020B0503050203000203" pitchFamily="34" charset="0"/>
              </a:rPr>
              <a:t>Tokenization is a non-mathematical approach to protecting data at rest that replaces sensitive data with non-sensitive substitutes, referred to as tokens, which have no extrinsic or exploitable meaning or value.</a:t>
            </a:r>
          </a:p>
          <a:p>
            <a:pPr marL="342900" indent="-342900">
              <a:buAutoNum type="arabicPeriod"/>
            </a:pPr>
            <a:r>
              <a:rPr lang="en-US" sz="2000" dirty="0">
                <a:latin typeface="IBM Plex Sans" panose="020B0503050203000203" pitchFamily="34" charset="0"/>
              </a:rPr>
              <a:t>This process does not alter the type or length of data, which means it can be processed by legacy systems such as databases that may be sensitive to data length and type.</a:t>
            </a:r>
          </a:p>
          <a:p>
            <a:pPr marL="342900" indent="-342900">
              <a:buAutoNum type="arabicPeriod"/>
            </a:pPr>
            <a:r>
              <a:rPr lang="en-US" sz="2000" dirty="0">
                <a:latin typeface="IBM Plex Sans" panose="020B0503050203000203" pitchFamily="34" charset="0"/>
              </a:rPr>
              <a:t>Tokens require significantly less computational resources to process and less storage space in databases than traditionally encrypted data.</a:t>
            </a:r>
          </a:p>
          <a:p>
            <a:pPr marL="342900" indent="-342900">
              <a:buAutoNum type="arabicPeriod"/>
            </a:pPr>
            <a:r>
              <a:rPr lang="en-US" sz="2000" dirty="0">
                <a:latin typeface="IBM Plex Sans" panose="020B0503050203000203" pitchFamily="34" charset="0"/>
              </a:rPr>
              <a:t>The tokenization services are accessible over a network, so additionally data-in-motion security is also needed.</a:t>
            </a:r>
          </a:p>
          <a:p>
            <a:pPr marL="342900" indent="-342900">
              <a:buAutoNum type="arabicPeriod"/>
            </a:pPr>
            <a:r>
              <a:rPr lang="en-US" sz="2000" dirty="0">
                <a:latin typeface="IBM Plex Sans" panose="020B0503050203000203" pitchFamily="34" charset="0"/>
              </a:rPr>
              <a:t>There is no key, or algorithm, that can be used to derive the original data for a token. Instead, tokenization uses a database, called a token vault, which stores the relationship between the sensitive value and the token. The real data in the vault is then secured, often via encryption.</a:t>
            </a:r>
          </a:p>
          <a:p>
            <a:pPr marL="342900" indent="-342900">
              <a:buAutoNum type="arabicPeriod"/>
            </a:pPr>
            <a:r>
              <a:rPr lang="en-US" sz="2000" dirty="0">
                <a:latin typeface="IBM Plex Sans" panose="020B0503050203000203" pitchFamily="34" charset="0"/>
              </a:rPr>
              <a:t>Tokenization addresses data security both at rest as well as in motion.</a:t>
            </a:r>
          </a:p>
          <a:p>
            <a:pPr marL="342900" indent="-342900">
              <a:buAutoNum type="arabicPeriod"/>
            </a:pPr>
            <a:r>
              <a:rPr lang="en-US" sz="2000" dirty="0">
                <a:latin typeface="IBM Plex Sans" panose="020B0503050203000203" pitchFamily="34" charset="0"/>
              </a:rPr>
              <a:t>It is increasingly being used in Payment Card Industry.</a:t>
            </a:r>
          </a:p>
        </p:txBody>
      </p:sp>
    </p:spTree>
    <p:extLst>
      <p:ext uri="{BB962C8B-B14F-4D97-AF65-F5344CB8AC3E}">
        <p14:creationId xmlns:p14="http://schemas.microsoft.com/office/powerpoint/2010/main" val="4200455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367200"/>
            <a:ext cx="13716000" cy="535115"/>
          </a:xfrm>
        </p:spPr>
        <p:txBody>
          <a:bodyPr/>
          <a:lstStyle/>
          <a:p>
            <a:r>
              <a:rPr lang="en-IN" dirty="0">
                <a:solidFill>
                  <a:schemeClr val="tx1"/>
                </a:solidFill>
              </a:rPr>
              <a:t>Securing data (cont’d)</a:t>
            </a:r>
            <a:endParaRPr lang="en-US" dirty="0">
              <a:solidFill>
                <a:schemeClr val="tx1"/>
              </a:solidFill>
            </a:endParaRPr>
          </a:p>
        </p:txBody>
      </p:sp>
      <p:sp>
        <p:nvSpPr>
          <p:cNvPr id="8" name="Rectangle 7">
            <a:extLst>
              <a:ext uri="{FF2B5EF4-FFF2-40B4-BE49-F238E27FC236}">
                <a16:creationId xmlns:a16="http://schemas.microsoft.com/office/drawing/2014/main" id="{29AB760A-EEE6-4F17-8855-2D47826FD19A}"/>
              </a:ext>
            </a:extLst>
          </p:cNvPr>
          <p:cNvSpPr/>
          <p:nvPr/>
        </p:nvSpPr>
        <p:spPr>
          <a:xfrm>
            <a:off x="288922" y="5440680"/>
            <a:ext cx="14112878" cy="2246769"/>
          </a:xfrm>
          <a:prstGeom prst="rect">
            <a:avLst/>
          </a:prstGeom>
          <a:solidFill>
            <a:schemeClr val="accent1">
              <a:lumMod val="20000"/>
              <a:lumOff val="80000"/>
            </a:schemeClr>
          </a:solidFill>
          <a:ln>
            <a:solidFill>
              <a:schemeClr val="bg1">
                <a:lumMod val="65000"/>
              </a:schemeClr>
            </a:solidFill>
            <a:prstDash val="lgDashDot"/>
          </a:ln>
        </p:spPr>
        <p:txBody>
          <a:bodyPr wrap="square">
            <a:spAutoFit/>
          </a:bodyPr>
          <a:lstStyle/>
          <a:p>
            <a:r>
              <a:rPr lang="en-US" sz="2000" b="1" dirty="0">
                <a:latin typeface="IBM Plex Sans" panose="020B0503050203000203" pitchFamily="34" charset="0"/>
              </a:rPr>
              <a:t>VAULT</a:t>
            </a:r>
          </a:p>
          <a:p>
            <a:pPr marL="342900" indent="-342900">
              <a:buAutoNum type="arabicPeriod"/>
            </a:pPr>
            <a:r>
              <a:rPr lang="en-US" sz="2000" dirty="0">
                <a:latin typeface="IBM Plex Sans" panose="020B0503050203000203" pitchFamily="34" charset="0"/>
              </a:rPr>
              <a:t>Microservices that need security configuration data such as private keys, database credentials etc. use a vault to retrieve this secure data.</a:t>
            </a:r>
          </a:p>
          <a:p>
            <a:pPr marL="342900" indent="-342900">
              <a:buAutoNum type="arabicPeriod"/>
            </a:pPr>
            <a:r>
              <a:rPr lang="en-US" sz="2000" dirty="0">
                <a:latin typeface="IBM Plex Sans" panose="020B0503050203000203" pitchFamily="34" charset="0"/>
              </a:rPr>
              <a:t>The methods above rely on a cryptographic key, which itself needs to be secured. VAULT provides this security.</a:t>
            </a:r>
          </a:p>
          <a:p>
            <a:pPr marL="342900" indent="-342900">
              <a:buAutoNum type="arabicPeriod"/>
            </a:pPr>
            <a:r>
              <a:rPr lang="en-US" sz="2000" dirty="0">
                <a:latin typeface="IBM Plex Sans" panose="020B0503050203000203" pitchFamily="34" charset="0"/>
              </a:rPr>
              <a:t>The vault can be read during deployment phase to make the data available in the runtime environment or even can be accessed via secure APIs.</a:t>
            </a:r>
          </a:p>
          <a:p>
            <a:pPr marL="342900" indent="-342900">
              <a:buAutoNum type="arabicPeriod"/>
            </a:pPr>
            <a:r>
              <a:rPr lang="en-US" sz="2000" dirty="0">
                <a:latin typeface="IBM Plex Sans" panose="020B0503050203000203" pitchFamily="34" charset="0"/>
              </a:rPr>
              <a:t>HashiCorp Vault is a common security Vault.</a:t>
            </a:r>
          </a:p>
        </p:txBody>
      </p:sp>
      <p:sp>
        <p:nvSpPr>
          <p:cNvPr id="9" name="Rectangle 8">
            <a:extLst>
              <a:ext uri="{FF2B5EF4-FFF2-40B4-BE49-F238E27FC236}">
                <a16:creationId xmlns:a16="http://schemas.microsoft.com/office/drawing/2014/main" id="{1C77CA52-1077-4CC8-8070-9B559D5ABE84}"/>
              </a:ext>
            </a:extLst>
          </p:cNvPr>
          <p:cNvSpPr/>
          <p:nvPr/>
        </p:nvSpPr>
        <p:spPr>
          <a:xfrm>
            <a:off x="288922" y="902315"/>
            <a:ext cx="14112878" cy="4401205"/>
          </a:xfrm>
          <a:prstGeom prst="rect">
            <a:avLst/>
          </a:prstGeom>
          <a:solidFill>
            <a:schemeClr val="bg2">
              <a:lumMod val="95000"/>
            </a:schemeClr>
          </a:solidFill>
          <a:ln>
            <a:solidFill>
              <a:schemeClr val="bg1">
                <a:lumMod val="65000"/>
              </a:schemeClr>
            </a:solidFill>
            <a:prstDash val="lgDashDot"/>
          </a:ln>
        </p:spPr>
        <p:txBody>
          <a:bodyPr wrap="square">
            <a:spAutoFit/>
          </a:bodyPr>
          <a:lstStyle/>
          <a:p>
            <a:r>
              <a:rPr lang="en-US" sz="2000" b="1" dirty="0">
                <a:latin typeface="IBM Plex Sans" panose="020B0503050203000203" pitchFamily="34" charset="0"/>
              </a:rPr>
              <a:t>HASHING ( &amp; SALTING)</a:t>
            </a:r>
          </a:p>
          <a:p>
            <a:pPr marL="342900" indent="-342900">
              <a:buAutoNum type="arabicPeriod"/>
            </a:pPr>
            <a:r>
              <a:rPr lang="en-US" sz="2000" dirty="0">
                <a:latin typeface="IBM Plex Sans" panose="020B0503050203000203" pitchFamily="34" charset="0"/>
              </a:rPr>
              <a:t>Hashing is the practice of using an algorithm to map data of any size to a fixed length. This is called a hash value (or sometimes hash code or hash sums or even a hash digest).</a:t>
            </a:r>
          </a:p>
          <a:p>
            <a:pPr marL="342900" indent="-342900">
              <a:buAutoNum type="arabicPeriod"/>
            </a:pPr>
            <a:r>
              <a:rPr lang="en-US" sz="2000" dirty="0">
                <a:latin typeface="IBM Plex Sans" panose="020B0503050203000203" pitchFamily="34" charset="0"/>
              </a:rPr>
              <a:t>Whereas encryption is a two-way function, hashing is a one-way function. Encryption protects data in transit (Confidentiality), hashing verifies that data has not been altered in motion (Integrity).</a:t>
            </a:r>
          </a:p>
          <a:p>
            <a:pPr marL="342900" indent="-342900">
              <a:buAutoNum type="arabicPeriod"/>
            </a:pPr>
            <a:r>
              <a:rPr lang="en-US" sz="2000" dirty="0">
                <a:latin typeface="IBM Plex Sans" panose="020B0503050203000203" pitchFamily="34" charset="0"/>
              </a:rPr>
              <a:t>SHA (Secure Hashing Algorithm) is a common hashing algorithm (also called hash Function) - (SHA-256). Other examples are </a:t>
            </a:r>
            <a:r>
              <a:rPr lang="en-US" sz="2000" b="1" dirty="0">
                <a:solidFill>
                  <a:srgbClr val="7030A0"/>
                </a:solidFill>
                <a:latin typeface="IBM Plex Sans" panose="020B0503050203000203" pitchFamily="34" charset="0"/>
              </a:rPr>
              <a:t>MD4, MD5, RIPEMED, WHIRLPOOL</a:t>
            </a:r>
            <a:r>
              <a:rPr lang="en-US" sz="2000" dirty="0">
                <a:latin typeface="IBM Plex Sans" panose="020B0503050203000203" pitchFamily="34" charset="0"/>
              </a:rPr>
              <a:t>.</a:t>
            </a:r>
          </a:p>
          <a:p>
            <a:pPr marL="342900" indent="-342900">
              <a:buAutoNum type="arabicPeriod"/>
            </a:pPr>
            <a:r>
              <a:rPr lang="en-US" sz="2000" dirty="0">
                <a:latin typeface="IBM Plex Sans" panose="020B0503050203000203" pitchFamily="34" charset="0"/>
              </a:rPr>
              <a:t>Credentials should be stored in database as hashed values. Any comparison should be then done on the converted hash values. Since hashing is one way, it is not possible to read plaintext credentials.</a:t>
            </a:r>
          </a:p>
          <a:p>
            <a:pPr marL="342900" indent="-342900">
              <a:buAutoNum type="arabicPeriod"/>
            </a:pPr>
            <a:r>
              <a:rPr lang="en-US" sz="2000" dirty="0">
                <a:latin typeface="IBM Plex Sans" panose="020B0503050203000203" pitchFamily="34" charset="0"/>
              </a:rPr>
              <a:t>PASSWORD HASHING also involves SALTING. It is a unique value that can be added to the end of the password to create a different hash value. This adds a layer of security to the hashing process, specifically against brute force attacks.</a:t>
            </a:r>
          </a:p>
          <a:p>
            <a:pPr marL="342900" indent="-342900">
              <a:buAutoNum type="arabicPeriod"/>
            </a:pPr>
            <a:r>
              <a:rPr lang="en-US" sz="2000" dirty="0">
                <a:latin typeface="IBM Plex Sans" panose="020B0503050203000203" pitchFamily="34" charset="0"/>
              </a:rPr>
              <a:t>Salting password essentially hides its real hash value by adding an additional bit of data and altering it. Salt for each password should be different. (Ask Why ?)</a:t>
            </a:r>
          </a:p>
        </p:txBody>
      </p:sp>
    </p:spTree>
    <p:extLst>
      <p:ext uri="{BB962C8B-B14F-4D97-AF65-F5344CB8AC3E}">
        <p14:creationId xmlns:p14="http://schemas.microsoft.com/office/powerpoint/2010/main" val="1390759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1869B-9F6F-4AF6-958B-8DD4A4797F4C}"/>
              </a:ext>
            </a:extLst>
          </p:cNvPr>
          <p:cNvSpPr>
            <a:spLocks noGrp="1"/>
          </p:cNvSpPr>
          <p:nvPr>
            <p:ph type="title"/>
          </p:nvPr>
        </p:nvSpPr>
        <p:spPr/>
        <p:txBody>
          <a:bodyPr/>
          <a:lstStyle/>
          <a:p>
            <a:r>
              <a:rPr lang="en-IN" dirty="0"/>
              <a:t>Network Security</a:t>
            </a:r>
            <a:endParaRPr lang="en-US" dirty="0"/>
          </a:p>
        </p:txBody>
      </p:sp>
      <p:pic>
        <p:nvPicPr>
          <p:cNvPr id="5" name="Picture 4">
            <a:extLst>
              <a:ext uri="{FF2B5EF4-FFF2-40B4-BE49-F238E27FC236}">
                <a16:creationId xmlns:a16="http://schemas.microsoft.com/office/drawing/2014/main" id="{B0BD14CC-8ABE-41E7-A329-C067CDB8FA5D}"/>
              </a:ext>
            </a:extLst>
          </p:cNvPr>
          <p:cNvPicPr>
            <a:picLocks noChangeAspect="1"/>
          </p:cNvPicPr>
          <p:nvPr/>
        </p:nvPicPr>
        <p:blipFill>
          <a:blip r:embed="rId2"/>
          <a:stretch>
            <a:fillRect/>
          </a:stretch>
        </p:blipFill>
        <p:spPr>
          <a:xfrm>
            <a:off x="8773524" y="2331720"/>
            <a:ext cx="4130578" cy="4089848"/>
          </a:xfrm>
          <a:prstGeom prst="rect">
            <a:avLst/>
          </a:prstGeom>
        </p:spPr>
      </p:pic>
    </p:spTree>
    <p:extLst>
      <p:ext uri="{BB962C8B-B14F-4D97-AF65-F5344CB8AC3E}">
        <p14:creationId xmlns:p14="http://schemas.microsoft.com/office/powerpoint/2010/main" val="251395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367200"/>
            <a:ext cx="13716000" cy="535115"/>
          </a:xfrm>
        </p:spPr>
        <p:txBody>
          <a:bodyPr/>
          <a:lstStyle/>
          <a:p>
            <a:r>
              <a:rPr lang="en-IN" dirty="0">
                <a:solidFill>
                  <a:schemeClr val="tx1"/>
                </a:solidFill>
              </a:rPr>
              <a:t>Network security</a:t>
            </a:r>
            <a:endParaRPr lang="en-US" dirty="0">
              <a:solidFill>
                <a:schemeClr val="tx1"/>
              </a:solidFill>
            </a:endParaRPr>
          </a:p>
        </p:txBody>
      </p:sp>
      <p:sp>
        <p:nvSpPr>
          <p:cNvPr id="6" name="TextBox 5">
            <a:extLst>
              <a:ext uri="{FF2B5EF4-FFF2-40B4-BE49-F238E27FC236}">
                <a16:creationId xmlns:a16="http://schemas.microsoft.com/office/drawing/2014/main" id="{AE2A2235-9C14-4A5C-93CA-1F7EED5B1DB8}"/>
              </a:ext>
            </a:extLst>
          </p:cNvPr>
          <p:cNvSpPr txBox="1"/>
          <p:nvPr/>
        </p:nvSpPr>
        <p:spPr>
          <a:xfrm>
            <a:off x="137160" y="1188720"/>
            <a:ext cx="6812280" cy="6035040"/>
          </a:xfrm>
          <a:prstGeom prst="rect">
            <a:avLst/>
          </a:prstGeom>
        </p:spPr>
        <p:txBody>
          <a:bodyPr wrap="square" lIns="91440" tIns="45720" rIns="91440" bIns="45720" rtlCol="0">
            <a:noAutofit/>
          </a:bodyPr>
          <a:lstStyle/>
          <a:p>
            <a:pPr marL="342900" indent="-342900">
              <a:buAutoNum type="arabicPeriod"/>
            </a:pPr>
            <a:r>
              <a:rPr lang="en-US" sz="2000" dirty="0">
                <a:solidFill>
                  <a:srgbClr val="5D5D5D"/>
                </a:solidFill>
                <a:latin typeface="IBM Plex Sans" panose="020B0503050203000203" pitchFamily="34" charset="0"/>
              </a:rPr>
              <a:t>Datacenter Architecture for secure systems is defined by every organization. It can be either </a:t>
            </a:r>
            <a:r>
              <a:rPr lang="en-US" sz="2000" b="1" dirty="0">
                <a:solidFill>
                  <a:srgbClr val="7030A0"/>
                </a:solidFill>
                <a:latin typeface="IBM Plex Sans" panose="020B0503050203000203" pitchFamily="34" charset="0"/>
              </a:rPr>
              <a:t>on premises </a:t>
            </a:r>
            <a:r>
              <a:rPr lang="en-US" sz="2000" dirty="0">
                <a:solidFill>
                  <a:srgbClr val="5D5D5D"/>
                </a:solidFill>
                <a:latin typeface="IBM Plex Sans" panose="020B0503050203000203" pitchFamily="34" charset="0"/>
              </a:rPr>
              <a:t>data center or on a </a:t>
            </a:r>
            <a:r>
              <a:rPr lang="en-US" sz="2000" b="1" dirty="0">
                <a:solidFill>
                  <a:srgbClr val="7030A0"/>
                </a:solidFill>
                <a:latin typeface="IBM Plex Sans" panose="020B0503050203000203" pitchFamily="34" charset="0"/>
              </a:rPr>
              <a:t>Cloud PaaS</a:t>
            </a:r>
            <a:r>
              <a:rPr lang="en-US" sz="2000" dirty="0">
                <a:solidFill>
                  <a:srgbClr val="5D5D5D"/>
                </a:solidFill>
                <a:latin typeface="IBM Plex Sans" panose="020B0503050203000203" pitchFamily="34" charset="0"/>
              </a:rPr>
              <a:t>.</a:t>
            </a:r>
          </a:p>
          <a:p>
            <a:pPr marL="342900" indent="-342900">
              <a:buAutoNum type="arabicPeriod"/>
            </a:pPr>
            <a:r>
              <a:rPr lang="en-US" sz="2000" dirty="0">
                <a:solidFill>
                  <a:srgbClr val="5D5D5D"/>
                </a:solidFill>
                <a:latin typeface="IBM Plex Sans" panose="020B0503050203000203" pitchFamily="34" charset="0"/>
              </a:rPr>
              <a:t>Security is built in each layer across the network to handle inbound and outbound traffic across all protocols and integration type (</a:t>
            </a:r>
            <a:r>
              <a:rPr lang="en-US" sz="2000" b="1" dirty="0">
                <a:solidFill>
                  <a:srgbClr val="7030A0"/>
                </a:solidFill>
                <a:latin typeface="IBM Plex Sans" panose="020B0503050203000203" pitchFamily="34" charset="0"/>
              </a:rPr>
              <a:t>B2B, B2C </a:t>
            </a:r>
            <a:r>
              <a:rPr lang="en-US" sz="2000" dirty="0">
                <a:solidFill>
                  <a:srgbClr val="5D5D5D"/>
                </a:solidFill>
                <a:latin typeface="IBM Plex Sans" panose="020B0503050203000203" pitchFamily="34" charset="0"/>
              </a:rPr>
              <a:t>etc.).</a:t>
            </a:r>
          </a:p>
          <a:p>
            <a:pPr marL="342900" indent="-342900">
              <a:buAutoNum type="arabicPeriod"/>
            </a:pPr>
            <a:r>
              <a:rPr lang="en-US" sz="2000" dirty="0">
                <a:solidFill>
                  <a:srgbClr val="5D5D5D"/>
                </a:solidFill>
                <a:latin typeface="IBM Plex Sans" panose="020B0503050203000203" pitchFamily="34" charset="0"/>
              </a:rPr>
              <a:t>Networks are based on </a:t>
            </a:r>
            <a:r>
              <a:rPr lang="en-US" sz="2000" b="1" dirty="0">
                <a:solidFill>
                  <a:srgbClr val="7030A0"/>
                </a:solidFill>
                <a:latin typeface="IBM Plex Sans" panose="020B0503050203000203" pitchFamily="34" charset="0"/>
              </a:rPr>
              <a:t>segmented</a:t>
            </a:r>
            <a:r>
              <a:rPr lang="en-US" sz="2000" dirty="0">
                <a:solidFill>
                  <a:srgbClr val="5D5D5D"/>
                </a:solidFill>
                <a:latin typeface="IBM Plex Sans" panose="020B0503050203000203" pitchFamily="34" charset="0"/>
              </a:rPr>
              <a:t> zones, which are protected by firewalls. </a:t>
            </a:r>
          </a:p>
          <a:p>
            <a:pPr marL="342900" indent="-342900">
              <a:buAutoNum type="arabicPeriod"/>
            </a:pPr>
            <a:r>
              <a:rPr lang="en-US" sz="2000" b="1" dirty="0">
                <a:solidFill>
                  <a:srgbClr val="7030A0"/>
                </a:solidFill>
                <a:latin typeface="IBM Plex Sans" panose="020B0503050203000203" pitchFamily="34" charset="0"/>
              </a:rPr>
              <a:t>Firewalls</a:t>
            </a:r>
            <a:r>
              <a:rPr lang="en-US" sz="2000" dirty="0">
                <a:solidFill>
                  <a:srgbClr val="5D5D5D"/>
                </a:solidFill>
                <a:latin typeface="IBM Plex Sans" panose="020B0503050203000203" pitchFamily="34" charset="0"/>
              </a:rPr>
              <a:t> across the data center have strict inbound and outbound rules.</a:t>
            </a:r>
          </a:p>
          <a:p>
            <a:pPr marL="342900" indent="-342900">
              <a:buAutoNum type="arabicPeriod"/>
            </a:pPr>
            <a:r>
              <a:rPr lang="en-US" sz="2000" dirty="0">
                <a:solidFill>
                  <a:srgbClr val="5D5D5D"/>
                </a:solidFill>
                <a:latin typeface="IBM Plex Sans" panose="020B0503050203000203" pitchFamily="34" charset="0"/>
              </a:rPr>
              <a:t>The </a:t>
            </a:r>
            <a:r>
              <a:rPr lang="en-US" sz="2000" b="1" dirty="0">
                <a:solidFill>
                  <a:srgbClr val="7030A0"/>
                </a:solidFill>
                <a:latin typeface="IBM Plex Sans" panose="020B0503050203000203" pitchFamily="34" charset="0"/>
              </a:rPr>
              <a:t>North-South</a:t>
            </a:r>
            <a:r>
              <a:rPr lang="en-US" sz="2000" dirty="0">
                <a:solidFill>
                  <a:srgbClr val="5D5D5D"/>
                </a:solidFill>
                <a:latin typeface="IBM Plex Sans" panose="020B0503050203000203" pitchFamily="34" charset="0"/>
              </a:rPr>
              <a:t> traffic passes via many hops across the network and is always secured via Certificates (</a:t>
            </a:r>
            <a:r>
              <a:rPr lang="en-US" sz="2000" b="1" dirty="0">
                <a:solidFill>
                  <a:srgbClr val="7030A0"/>
                </a:solidFill>
                <a:latin typeface="IBM Plex Sans" panose="020B0503050203000203" pitchFamily="34" charset="0"/>
              </a:rPr>
              <a:t>TLS</a:t>
            </a:r>
            <a:r>
              <a:rPr lang="en-US" sz="2000" dirty="0">
                <a:solidFill>
                  <a:srgbClr val="5D5D5D"/>
                </a:solidFill>
                <a:latin typeface="IBM Plex Sans" panose="020B0503050203000203" pitchFamily="34" charset="0"/>
              </a:rPr>
              <a:t>), Encryption(MLS</a:t>
            </a:r>
            <a:r>
              <a:rPr lang="en-US" sz="2000" b="1" dirty="0">
                <a:solidFill>
                  <a:srgbClr val="7030A0"/>
                </a:solidFill>
                <a:latin typeface="IBM Plex Sans" panose="020B0503050203000203" pitchFamily="34" charset="0"/>
              </a:rPr>
              <a:t>)</a:t>
            </a:r>
            <a:r>
              <a:rPr lang="en-US" sz="2000" dirty="0">
                <a:latin typeface="IBM Plex Sans" panose="020B0503050203000203" pitchFamily="34" charset="0"/>
              </a:rPr>
              <a:t>,</a:t>
            </a:r>
            <a:r>
              <a:rPr lang="en-US" sz="2000" dirty="0">
                <a:solidFill>
                  <a:srgbClr val="5D5D5D"/>
                </a:solidFill>
                <a:latin typeface="IBM Plex Sans" panose="020B0503050203000203" pitchFamily="34" charset="0"/>
              </a:rPr>
              <a:t> and Tokenization.</a:t>
            </a:r>
          </a:p>
          <a:p>
            <a:pPr marL="342900" indent="-342900">
              <a:buAutoNum type="arabicPeriod"/>
            </a:pPr>
            <a:r>
              <a:rPr lang="en-US" sz="2000" b="1" dirty="0">
                <a:solidFill>
                  <a:srgbClr val="7030A0"/>
                </a:solidFill>
                <a:latin typeface="IBM Plex Sans" panose="020B0503050203000203" pitchFamily="34" charset="0"/>
              </a:rPr>
              <a:t>East-West</a:t>
            </a:r>
            <a:r>
              <a:rPr lang="en-US" sz="2000" dirty="0">
                <a:solidFill>
                  <a:srgbClr val="5D5D5D"/>
                </a:solidFill>
                <a:latin typeface="IBM Plex Sans" panose="020B0503050203000203" pitchFamily="34" charset="0"/>
              </a:rPr>
              <a:t> Traffic can be between two Microservices, which can be secured with any server-server security patterns mentioned elsewhere.</a:t>
            </a:r>
          </a:p>
          <a:p>
            <a:pPr marL="342900" indent="-342900">
              <a:buAutoNum type="arabicPeriod"/>
            </a:pPr>
            <a:r>
              <a:rPr lang="en-US" sz="2000" dirty="0">
                <a:solidFill>
                  <a:srgbClr val="5D5D5D"/>
                </a:solidFill>
                <a:latin typeface="IBM Plex Sans" panose="020B0503050203000203" pitchFamily="34" charset="0"/>
              </a:rPr>
              <a:t>App to Database and middleware security is implemented via </a:t>
            </a:r>
            <a:r>
              <a:rPr lang="en-US" sz="2000" b="1" dirty="0">
                <a:solidFill>
                  <a:srgbClr val="7030A0"/>
                </a:solidFill>
                <a:latin typeface="IBM Plex Sans" panose="020B0503050203000203" pitchFamily="34" charset="0"/>
              </a:rPr>
              <a:t>credential based access </a:t>
            </a:r>
            <a:r>
              <a:rPr lang="en-US" sz="2000" dirty="0">
                <a:solidFill>
                  <a:srgbClr val="5D5D5D"/>
                </a:solidFill>
                <a:latin typeface="IBM Plex Sans" panose="020B0503050203000203" pitchFamily="34" charset="0"/>
              </a:rPr>
              <a:t>and </a:t>
            </a:r>
            <a:r>
              <a:rPr lang="en-US" sz="2000" b="1" dirty="0">
                <a:solidFill>
                  <a:srgbClr val="7030A0"/>
                </a:solidFill>
                <a:latin typeface="IBM Plex Sans" panose="020B0503050203000203" pitchFamily="34" charset="0"/>
              </a:rPr>
              <a:t>whitelisting</a:t>
            </a:r>
            <a:r>
              <a:rPr lang="en-US" sz="2000" dirty="0">
                <a:solidFill>
                  <a:srgbClr val="5D5D5D"/>
                </a:solidFill>
                <a:latin typeface="IBM Plex Sans" panose="020B0503050203000203" pitchFamily="34" charset="0"/>
              </a:rPr>
              <a:t> of IP to control the access.</a:t>
            </a:r>
          </a:p>
          <a:p>
            <a:endParaRPr lang="en-US" sz="2000" dirty="0">
              <a:solidFill>
                <a:srgbClr val="5D5D5D"/>
              </a:solidFill>
              <a:latin typeface="IBM Plex Sans" panose="020B0503050203000203" pitchFamily="34" charset="0"/>
            </a:endParaRPr>
          </a:p>
        </p:txBody>
      </p:sp>
      <p:pic>
        <p:nvPicPr>
          <p:cNvPr id="7" name="Picture 6">
            <a:extLst>
              <a:ext uri="{FF2B5EF4-FFF2-40B4-BE49-F238E27FC236}">
                <a16:creationId xmlns:a16="http://schemas.microsoft.com/office/drawing/2014/main" id="{60CF8D22-F04C-4CB3-95F7-E333098248D5}"/>
              </a:ext>
            </a:extLst>
          </p:cNvPr>
          <p:cNvPicPr>
            <a:picLocks noChangeAspect="1"/>
          </p:cNvPicPr>
          <p:nvPr/>
        </p:nvPicPr>
        <p:blipFill>
          <a:blip r:embed="rId3"/>
          <a:stretch>
            <a:fillRect/>
          </a:stretch>
        </p:blipFill>
        <p:spPr>
          <a:xfrm>
            <a:off x="7315200" y="91440"/>
            <a:ext cx="7178040" cy="7628054"/>
          </a:xfrm>
          <a:prstGeom prst="rect">
            <a:avLst/>
          </a:prstGeom>
        </p:spPr>
      </p:pic>
    </p:spTree>
    <p:extLst>
      <p:ext uri="{BB962C8B-B14F-4D97-AF65-F5344CB8AC3E}">
        <p14:creationId xmlns:p14="http://schemas.microsoft.com/office/powerpoint/2010/main" val="3826690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1869B-9F6F-4AF6-958B-8DD4A4797F4C}"/>
              </a:ext>
            </a:extLst>
          </p:cNvPr>
          <p:cNvSpPr>
            <a:spLocks noGrp="1"/>
          </p:cNvSpPr>
          <p:nvPr>
            <p:ph type="title"/>
          </p:nvPr>
        </p:nvSpPr>
        <p:spPr/>
        <p:txBody>
          <a:bodyPr/>
          <a:lstStyle/>
          <a:p>
            <a:r>
              <a:rPr lang="en-IN" dirty="0"/>
              <a:t>Security Practices</a:t>
            </a:r>
            <a:endParaRPr lang="en-US" dirty="0"/>
          </a:p>
        </p:txBody>
      </p:sp>
      <p:pic>
        <p:nvPicPr>
          <p:cNvPr id="4" name="Picture 3">
            <a:extLst>
              <a:ext uri="{FF2B5EF4-FFF2-40B4-BE49-F238E27FC236}">
                <a16:creationId xmlns:a16="http://schemas.microsoft.com/office/drawing/2014/main" id="{ACDFD0B4-0DA3-41E9-AF99-0A4146C616F5}"/>
              </a:ext>
            </a:extLst>
          </p:cNvPr>
          <p:cNvPicPr>
            <a:picLocks noChangeAspect="1"/>
          </p:cNvPicPr>
          <p:nvPr/>
        </p:nvPicPr>
        <p:blipFill>
          <a:blip r:embed="rId2"/>
          <a:stretch>
            <a:fillRect/>
          </a:stretch>
        </p:blipFill>
        <p:spPr>
          <a:xfrm>
            <a:off x="2743200" y="2377440"/>
            <a:ext cx="8399137" cy="4343400"/>
          </a:xfrm>
          <a:prstGeom prst="rect">
            <a:avLst/>
          </a:prstGeom>
        </p:spPr>
      </p:pic>
    </p:spTree>
    <p:extLst>
      <p:ext uri="{BB962C8B-B14F-4D97-AF65-F5344CB8AC3E}">
        <p14:creationId xmlns:p14="http://schemas.microsoft.com/office/powerpoint/2010/main" val="1207693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7772400" cy="547200"/>
          </a:xfrm>
        </p:spPr>
        <p:txBody>
          <a:bodyPr/>
          <a:lstStyle/>
          <a:p>
            <a:r>
              <a:rPr lang="en-IN" dirty="0"/>
              <a:t>Few important security ‘To Do’s</a:t>
            </a:r>
            <a:br>
              <a:rPr lang="en-US" dirty="0">
                <a:latin typeface="IBM Plex Sans" panose="020B0503050203000203" pitchFamily="34" charset="0"/>
              </a:rPr>
            </a:br>
            <a:endParaRPr lang="en-US" dirty="0"/>
          </a:p>
        </p:txBody>
      </p:sp>
      <p:graphicFrame>
        <p:nvGraphicFramePr>
          <p:cNvPr id="7" name="Diagram 6">
            <a:extLst>
              <a:ext uri="{FF2B5EF4-FFF2-40B4-BE49-F238E27FC236}">
                <a16:creationId xmlns:a16="http://schemas.microsoft.com/office/drawing/2014/main" id="{0270619E-B5E3-4088-86FC-01EBE0920911}"/>
              </a:ext>
            </a:extLst>
          </p:cNvPr>
          <p:cNvGraphicFramePr/>
          <p:nvPr>
            <p:extLst>
              <p:ext uri="{D42A27DB-BD31-4B8C-83A1-F6EECF244321}">
                <p14:modId xmlns:p14="http://schemas.microsoft.com/office/powerpoint/2010/main" val="4125106774"/>
              </p:ext>
            </p:extLst>
          </p:nvPr>
        </p:nvGraphicFramePr>
        <p:xfrm>
          <a:off x="182880" y="718520"/>
          <a:ext cx="14264640" cy="72557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9808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a:xfrm>
            <a:off x="457200" y="45720"/>
            <a:ext cx="2971800" cy="822960"/>
          </a:xfrm>
        </p:spPr>
        <p:txBody>
          <a:bodyPr/>
          <a:lstStyle/>
          <a:p>
            <a:r>
              <a:rPr lang="en-US" dirty="0"/>
              <a:t>Securing Microservices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At the end of this training, you should be able to:</a:t>
            </a:r>
          </a:p>
          <a:p>
            <a:pPr marL="342900" indent="-342900">
              <a:buFont typeface="Arial" panose="020B0604020202020204" pitchFamily="34" charset="0"/>
              <a:buChar char="•"/>
            </a:pPr>
            <a:r>
              <a:rPr lang="en-US" dirty="0"/>
              <a:t>Describe the core securities like AuthN and AuthZ used in securing Microservices.</a:t>
            </a:r>
          </a:p>
          <a:p>
            <a:pPr marL="342900" indent="-342900">
              <a:buFont typeface="Arial" panose="020B0604020202020204" pitchFamily="34" charset="0"/>
              <a:buChar char="•"/>
            </a:pPr>
            <a:r>
              <a:rPr lang="en-US" dirty="0"/>
              <a:t>Describe token based security in Microservices.</a:t>
            </a:r>
          </a:p>
          <a:p>
            <a:pPr marL="342900" indent="-342900">
              <a:buFont typeface="Arial" panose="020B0604020202020204" pitchFamily="34" charset="0"/>
              <a:buChar char="•"/>
            </a:pPr>
            <a:r>
              <a:rPr lang="en-US" dirty="0"/>
              <a:t>Identify the options to maintain security between services.</a:t>
            </a:r>
          </a:p>
          <a:p>
            <a:pPr marL="342900" indent="-342900">
              <a:buFont typeface="Arial" panose="020B0604020202020204" pitchFamily="34" charset="0"/>
              <a:buChar char="•"/>
            </a:pPr>
            <a:r>
              <a:rPr lang="en-US" dirty="0"/>
              <a:t>Describe data security.</a:t>
            </a:r>
          </a:p>
          <a:p>
            <a:pPr marL="342900" indent="-342900">
              <a:buFont typeface="Arial" panose="020B0604020202020204" pitchFamily="34" charset="0"/>
              <a:buChar char="•"/>
            </a:pPr>
            <a:r>
              <a:rPr lang="en-US" dirty="0"/>
              <a:t>Explain how network security is maintained for Microservices.</a:t>
            </a:r>
          </a:p>
          <a:p>
            <a:pPr marL="342900" indent="-342900">
              <a:buFont typeface="Arial" panose="020B0604020202020204" pitchFamily="34" charset="0"/>
              <a:buChar char="•"/>
            </a:pPr>
            <a:r>
              <a:rPr lang="en-US" dirty="0"/>
              <a:t>Explain Cloud native security.</a:t>
            </a:r>
          </a:p>
          <a:p>
            <a:pPr marL="342900" indent="-342900">
              <a:buFont typeface="Arial" panose="020B0604020202020204" pitchFamily="34" charset="0"/>
              <a:buChar char="•"/>
            </a:pPr>
            <a:r>
              <a:rPr lang="en-US" dirty="0"/>
              <a:t>Introduce container security and K8S security.</a:t>
            </a:r>
          </a:p>
        </p:txBody>
      </p:sp>
    </p:spTree>
    <p:extLst>
      <p:ext uri="{BB962C8B-B14F-4D97-AF65-F5344CB8AC3E}">
        <p14:creationId xmlns:p14="http://schemas.microsoft.com/office/powerpoint/2010/main" val="4267069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1869B-9F6F-4AF6-958B-8DD4A4797F4C}"/>
              </a:ext>
            </a:extLst>
          </p:cNvPr>
          <p:cNvSpPr>
            <a:spLocks noGrp="1"/>
          </p:cNvSpPr>
          <p:nvPr>
            <p:ph type="title"/>
          </p:nvPr>
        </p:nvSpPr>
        <p:spPr/>
        <p:txBody>
          <a:bodyPr/>
          <a:lstStyle/>
          <a:p>
            <a:r>
              <a:rPr lang="en-IN" dirty="0"/>
              <a:t>Cloud Native Security</a:t>
            </a:r>
            <a:endParaRPr lang="en-US" dirty="0"/>
          </a:p>
        </p:txBody>
      </p:sp>
      <p:pic>
        <p:nvPicPr>
          <p:cNvPr id="4" name="Picture 3">
            <a:extLst>
              <a:ext uri="{FF2B5EF4-FFF2-40B4-BE49-F238E27FC236}">
                <a16:creationId xmlns:a16="http://schemas.microsoft.com/office/drawing/2014/main" id="{07330647-00C7-4BB6-9BBD-AC2CFA34CB8D}"/>
              </a:ext>
            </a:extLst>
          </p:cNvPr>
          <p:cNvPicPr>
            <a:picLocks noChangeAspect="1"/>
          </p:cNvPicPr>
          <p:nvPr/>
        </p:nvPicPr>
        <p:blipFill>
          <a:blip r:embed="rId2"/>
          <a:stretch>
            <a:fillRect/>
          </a:stretch>
        </p:blipFill>
        <p:spPr>
          <a:xfrm>
            <a:off x="8275320" y="2549035"/>
            <a:ext cx="5110313" cy="3362667"/>
          </a:xfrm>
          <a:prstGeom prst="rect">
            <a:avLst/>
          </a:prstGeom>
        </p:spPr>
      </p:pic>
    </p:spTree>
    <p:extLst>
      <p:ext uri="{BB962C8B-B14F-4D97-AF65-F5344CB8AC3E}">
        <p14:creationId xmlns:p14="http://schemas.microsoft.com/office/powerpoint/2010/main" val="3303536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8321040" cy="501480"/>
          </a:xfrm>
        </p:spPr>
        <p:txBody>
          <a:bodyPr/>
          <a:lstStyle/>
          <a:p>
            <a:r>
              <a:rPr lang="en-IN" dirty="0"/>
              <a:t>Cloud native</a:t>
            </a:r>
            <a:br>
              <a:rPr lang="en-US" dirty="0">
                <a:latin typeface="IBM Plex Sans" panose="020B0503050203000203" pitchFamily="34" charset="0"/>
              </a:rPr>
            </a:br>
            <a:endParaRPr lang="en-US" dirty="0"/>
          </a:p>
        </p:txBody>
      </p:sp>
      <p:graphicFrame>
        <p:nvGraphicFramePr>
          <p:cNvPr id="5" name="Diagram 4">
            <a:extLst>
              <a:ext uri="{FF2B5EF4-FFF2-40B4-BE49-F238E27FC236}">
                <a16:creationId xmlns:a16="http://schemas.microsoft.com/office/drawing/2014/main" id="{7126E3BD-2811-40AE-843E-087A12229612}"/>
              </a:ext>
            </a:extLst>
          </p:cNvPr>
          <p:cNvGraphicFramePr/>
          <p:nvPr>
            <p:extLst>
              <p:ext uri="{D42A27DB-BD31-4B8C-83A1-F6EECF244321}">
                <p14:modId xmlns:p14="http://schemas.microsoft.com/office/powerpoint/2010/main" val="2996536477"/>
              </p:ext>
            </p:extLst>
          </p:nvPr>
        </p:nvGraphicFramePr>
        <p:xfrm>
          <a:off x="731520" y="1103671"/>
          <a:ext cx="13287455" cy="6758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4718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08C823-125A-4FD2-9458-B1239CA8611D}"/>
              </a:ext>
            </a:extLst>
          </p:cNvPr>
          <p:cNvSpPr/>
          <p:nvPr/>
        </p:nvSpPr>
        <p:spPr>
          <a:xfrm>
            <a:off x="423000" y="5969760"/>
            <a:ext cx="3463200" cy="4600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9" name="Rectangle 8">
            <a:extLst>
              <a:ext uri="{FF2B5EF4-FFF2-40B4-BE49-F238E27FC236}">
                <a16:creationId xmlns:a16="http://schemas.microsoft.com/office/drawing/2014/main" id="{9EA3AA01-1CE1-44D0-9BA9-04CAFA0F2E6F}"/>
              </a:ext>
            </a:extLst>
          </p:cNvPr>
          <p:cNvSpPr/>
          <p:nvPr/>
        </p:nvSpPr>
        <p:spPr>
          <a:xfrm>
            <a:off x="424732" y="4480560"/>
            <a:ext cx="3461468" cy="4600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8" name="Rectangle 7">
            <a:extLst>
              <a:ext uri="{FF2B5EF4-FFF2-40B4-BE49-F238E27FC236}">
                <a16:creationId xmlns:a16="http://schemas.microsoft.com/office/drawing/2014/main" id="{4857B5D9-8FFB-483D-B462-739DE5B28350}"/>
              </a:ext>
            </a:extLst>
          </p:cNvPr>
          <p:cNvSpPr/>
          <p:nvPr/>
        </p:nvSpPr>
        <p:spPr>
          <a:xfrm>
            <a:off x="424732" y="3429000"/>
            <a:ext cx="3461468" cy="46008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7" name="Rectangle 6">
            <a:extLst>
              <a:ext uri="{FF2B5EF4-FFF2-40B4-BE49-F238E27FC236}">
                <a16:creationId xmlns:a16="http://schemas.microsoft.com/office/drawing/2014/main" id="{11A3BCFD-1EF1-46C4-8021-4C0964E606AC}"/>
              </a:ext>
            </a:extLst>
          </p:cNvPr>
          <p:cNvSpPr/>
          <p:nvPr/>
        </p:nvSpPr>
        <p:spPr>
          <a:xfrm>
            <a:off x="423000" y="2328840"/>
            <a:ext cx="3463200" cy="46008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 name="Rectangle 2">
            <a:extLst>
              <a:ext uri="{FF2B5EF4-FFF2-40B4-BE49-F238E27FC236}">
                <a16:creationId xmlns:a16="http://schemas.microsoft.com/office/drawing/2014/main" id="{D4495C89-6881-4388-9349-752266CA8DB7}"/>
              </a:ext>
            </a:extLst>
          </p:cNvPr>
          <p:cNvSpPr/>
          <p:nvPr/>
        </p:nvSpPr>
        <p:spPr>
          <a:xfrm>
            <a:off x="423000" y="1097280"/>
            <a:ext cx="3463200" cy="46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13716000" cy="460080"/>
          </a:xfrm>
        </p:spPr>
        <p:txBody>
          <a:bodyPr/>
          <a:lstStyle/>
          <a:p>
            <a:r>
              <a:rPr lang="en-IN" dirty="0"/>
              <a:t>Cloud native security</a:t>
            </a:r>
            <a:br>
              <a:rPr lang="en-US" dirty="0">
                <a:latin typeface="IBM Plex Sans" panose="020B0503050203000203" pitchFamily="34" charset="0"/>
              </a:rPr>
            </a:br>
            <a:r>
              <a:rPr lang="en-US" dirty="0">
                <a:latin typeface="IBM Plex Sans" panose="020B0503050203000203" pitchFamily="34" charset="0"/>
              </a:rPr>
              <a:t>		</a:t>
            </a: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457200" y="1172816"/>
            <a:ext cx="14081760" cy="6828183"/>
          </a:xfrm>
          <a:prstGeom prst="rect">
            <a:avLst/>
          </a:prstGeom>
        </p:spPr>
        <p:txBody>
          <a:bodyPr wrap="square" lIns="91440" tIns="45720" rIns="91440" bIns="45720" rtlCol="0">
            <a:noAutofit/>
          </a:bodyPr>
          <a:lstStyle/>
          <a:p>
            <a:r>
              <a:rPr lang="en-US" sz="1800" b="1" dirty="0">
                <a:solidFill>
                  <a:srgbClr val="5D5D5D"/>
                </a:solidFill>
                <a:latin typeface="IBM Plex Sans" panose="020B0503050203000203" pitchFamily="34" charset="0"/>
              </a:rPr>
              <a:t>Continuous Security</a:t>
            </a:r>
          </a:p>
          <a:p>
            <a:endParaRPr lang="en-US" sz="800" b="1" dirty="0">
              <a:solidFill>
                <a:srgbClr val="5D5D5D"/>
              </a:solidFill>
              <a:latin typeface="IBM Plex Sans" panose="020B0503050203000203" pitchFamily="34" charset="0"/>
            </a:endParaRPr>
          </a:p>
          <a:p>
            <a:pPr lvl="1"/>
            <a:r>
              <a:rPr lang="en-US" sz="1800" dirty="0">
                <a:solidFill>
                  <a:srgbClr val="5D5D5D"/>
                </a:solidFill>
                <a:latin typeface="IBM Plex Sans" panose="020B0503050203000203" pitchFamily="34" charset="0"/>
              </a:rPr>
              <a:t>With Continuous Delivery of Microservices powered by Cloud, ensuring build and release security of changes needs Continuous Security. Security Scans are baked in pipelines or deployment toolchains. </a:t>
            </a:r>
          </a:p>
          <a:p>
            <a:pPr lvl="1"/>
            <a:endParaRPr lang="en-US" sz="1800" dirty="0">
              <a:solidFill>
                <a:srgbClr val="5D5D5D"/>
              </a:solidFill>
              <a:latin typeface="IBM Plex Sans" panose="020B0503050203000203" pitchFamily="34" charset="0"/>
            </a:endParaRPr>
          </a:p>
          <a:p>
            <a:r>
              <a:rPr lang="en-US" sz="1800" b="1" dirty="0">
                <a:solidFill>
                  <a:srgbClr val="5D5D5D"/>
                </a:solidFill>
                <a:latin typeface="IBM Plex Sans" panose="020B0503050203000203" pitchFamily="34" charset="0"/>
              </a:rPr>
              <a:t>Monitoring and Visibility</a:t>
            </a:r>
          </a:p>
          <a:p>
            <a:endParaRPr lang="en-US" sz="800" b="1" dirty="0">
              <a:solidFill>
                <a:srgbClr val="5D5D5D"/>
              </a:solidFill>
              <a:latin typeface="IBM Plex Sans" panose="020B0503050203000203" pitchFamily="34" charset="0"/>
            </a:endParaRPr>
          </a:p>
          <a:p>
            <a:pPr lvl="1"/>
            <a:r>
              <a:rPr lang="en-US" sz="1800" dirty="0">
                <a:solidFill>
                  <a:srgbClr val="5D5D5D"/>
                </a:solidFill>
                <a:latin typeface="IBM Plex Sans" panose="020B0503050203000203" pitchFamily="34" charset="0"/>
              </a:rPr>
              <a:t>End to End Visibility in a distributed Cloud platform need specialized tools that can detect the workloads and traffic at runtime. Also Cloud native workloads are elastic.</a:t>
            </a:r>
          </a:p>
          <a:p>
            <a:pPr lvl="1"/>
            <a:endParaRPr lang="en-US" sz="800" dirty="0">
              <a:solidFill>
                <a:srgbClr val="5D5D5D"/>
              </a:solidFill>
              <a:latin typeface="IBM Plex Sans" panose="020B0503050203000203" pitchFamily="34" charset="0"/>
            </a:endParaRPr>
          </a:p>
          <a:p>
            <a:r>
              <a:rPr lang="en-US" sz="1800" b="1" dirty="0">
                <a:solidFill>
                  <a:srgbClr val="5D5D5D"/>
                </a:solidFill>
                <a:latin typeface="IBM Plex Sans" panose="020B0503050203000203" pitchFamily="34" charset="0"/>
              </a:rPr>
              <a:t>Hybrid Cloud</a:t>
            </a:r>
          </a:p>
          <a:p>
            <a:endParaRPr lang="en-US" sz="800" b="1" dirty="0">
              <a:solidFill>
                <a:srgbClr val="5D5D5D"/>
              </a:solidFill>
              <a:latin typeface="IBM Plex Sans" panose="020B0503050203000203" pitchFamily="34" charset="0"/>
            </a:endParaRPr>
          </a:p>
          <a:p>
            <a:pPr lvl="1"/>
            <a:r>
              <a:rPr lang="en-US" sz="1800" dirty="0">
                <a:solidFill>
                  <a:srgbClr val="5D5D5D"/>
                </a:solidFill>
                <a:latin typeface="IBM Plex Sans" panose="020B0503050203000203" pitchFamily="34" charset="0"/>
              </a:rPr>
              <a:t>Hybrid Cloud poses the challenges of establishing trust and access controls between Clouds. This is a specialized activity and depend largely on the Cloud and premises datacenter architecture.</a:t>
            </a:r>
          </a:p>
          <a:p>
            <a:pPr lvl="1"/>
            <a:endParaRPr lang="en-US" sz="800" dirty="0">
              <a:solidFill>
                <a:srgbClr val="5D5D5D"/>
              </a:solidFill>
              <a:latin typeface="IBM Plex Sans" panose="020B0503050203000203" pitchFamily="34" charset="0"/>
            </a:endParaRPr>
          </a:p>
          <a:p>
            <a:r>
              <a:rPr lang="en-US" sz="1800" b="1" dirty="0">
                <a:solidFill>
                  <a:srgbClr val="5D5D5D"/>
                </a:solidFill>
                <a:latin typeface="IBM Plex Sans" panose="020B0503050203000203" pitchFamily="34" charset="0"/>
              </a:rPr>
              <a:t>Software Defined Network</a:t>
            </a:r>
          </a:p>
          <a:p>
            <a:endParaRPr lang="en-US" sz="800" b="1" dirty="0">
              <a:solidFill>
                <a:srgbClr val="5D5D5D"/>
              </a:solidFill>
              <a:latin typeface="IBM Plex Sans" panose="020B0503050203000203" pitchFamily="34" charset="0"/>
            </a:endParaRPr>
          </a:p>
          <a:p>
            <a:pPr lvl="1"/>
            <a:r>
              <a:rPr lang="en-US" sz="1800" dirty="0">
                <a:solidFill>
                  <a:srgbClr val="5D5D5D"/>
                </a:solidFill>
                <a:latin typeface="IBM Plex Sans" panose="020B0503050203000203" pitchFamily="34" charset="0"/>
              </a:rPr>
              <a:t>Software-defined scaling means Cloud native applications can extend beyond the expected territory that is in the control of dev, ops, or even security teams, making it impossible to deploy traditional firewalls to build an effective perimeter around a Cloud native application.</a:t>
            </a:r>
          </a:p>
          <a:p>
            <a:pPr lvl="1"/>
            <a:endParaRPr lang="en-US" sz="800" dirty="0">
              <a:solidFill>
                <a:srgbClr val="5D5D5D"/>
              </a:solidFill>
              <a:latin typeface="IBM Plex Sans" panose="020B0503050203000203" pitchFamily="34" charset="0"/>
            </a:endParaRPr>
          </a:p>
          <a:p>
            <a:pPr lvl="1"/>
            <a:endParaRPr lang="en-US" sz="800" dirty="0">
              <a:solidFill>
                <a:srgbClr val="5D5D5D"/>
              </a:solidFill>
              <a:latin typeface="IBM Plex Sans" panose="020B0503050203000203" pitchFamily="34" charset="0"/>
            </a:endParaRPr>
          </a:p>
          <a:p>
            <a:r>
              <a:rPr lang="en-US" sz="1800" b="1" dirty="0">
                <a:solidFill>
                  <a:srgbClr val="5D5D5D"/>
                </a:solidFill>
                <a:latin typeface="IBM Plex Sans" panose="020B0503050203000203" pitchFamily="34" charset="0"/>
              </a:rPr>
              <a:t>Security Configurations</a:t>
            </a:r>
          </a:p>
          <a:p>
            <a:endParaRPr lang="en-US" sz="800" b="1" dirty="0">
              <a:solidFill>
                <a:srgbClr val="5D5D5D"/>
              </a:solidFill>
              <a:latin typeface="IBM Plex Sans" panose="020B0503050203000203" pitchFamily="34" charset="0"/>
            </a:endParaRPr>
          </a:p>
          <a:p>
            <a:pPr lvl="1"/>
            <a:r>
              <a:rPr lang="en-IN" sz="1800" dirty="0">
                <a:solidFill>
                  <a:srgbClr val="5D5D5D"/>
                </a:solidFill>
                <a:latin typeface="IBM Plex Sans" panose="020B0503050203000203" pitchFamily="34" charset="0"/>
              </a:rPr>
              <a:t>Cloud native architectures are distributed and with Microservices, there is an isolation of application and teams, so it is not possible to execute global security decisions. For example, certificate management for inter-Microservice  security is tedious since each Microservice would need monitoring for certificate management. Automating the security as much as possible is the key. For example, Service Mesh provides control planes to monitor the security of services and even automate the certificate management and distribution.(</a:t>
            </a:r>
            <a:r>
              <a:rPr lang="en-IN" sz="1800" dirty="0">
                <a:latin typeface="IBM Plex Sans" panose="020B0503050203000203" pitchFamily="34" charset="0"/>
                <a:hlinkClick r:id="rId3"/>
              </a:rPr>
              <a:t>https://istio.io/docs/concepts/security/</a:t>
            </a:r>
            <a:r>
              <a:rPr lang="en-IN" sz="1800" dirty="0">
                <a:latin typeface="IBM Plex Sans" panose="020B0503050203000203" pitchFamily="34" charset="0"/>
              </a:rPr>
              <a:t>)</a:t>
            </a:r>
            <a:endParaRPr lang="en-US" sz="1800" dirty="0">
              <a:solidFill>
                <a:srgbClr val="5D5D5D"/>
              </a:solidFill>
              <a:latin typeface="IBM Plex Sans" panose="020B0503050203000203" pitchFamily="34" charset="0"/>
            </a:endParaRPr>
          </a:p>
          <a:p>
            <a:endParaRPr lang="en-US" sz="1800" dirty="0">
              <a:solidFill>
                <a:srgbClr val="5D5D5D"/>
              </a:solidFill>
              <a:latin typeface="IBM Plex Sans" panose="020B0503050203000203" pitchFamily="34" charset="0"/>
            </a:endParaRPr>
          </a:p>
        </p:txBody>
      </p:sp>
    </p:spTree>
    <p:extLst>
      <p:ext uri="{BB962C8B-B14F-4D97-AF65-F5344CB8AC3E}">
        <p14:creationId xmlns:p14="http://schemas.microsoft.com/office/powerpoint/2010/main" val="1811982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931DE2-E406-4E71-B232-3706CA50C3F4}"/>
              </a:ext>
            </a:extLst>
          </p:cNvPr>
          <p:cNvSpPr/>
          <p:nvPr/>
        </p:nvSpPr>
        <p:spPr>
          <a:xfrm>
            <a:off x="411480" y="2603160"/>
            <a:ext cx="3463200" cy="460080"/>
          </a:xfrm>
          <a:prstGeom prst="rect">
            <a:avLst/>
          </a:prstGeom>
          <a:solidFill>
            <a:srgbClr val="79BE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5" name="Rectangle 4">
            <a:extLst>
              <a:ext uri="{FF2B5EF4-FFF2-40B4-BE49-F238E27FC236}">
                <a16:creationId xmlns:a16="http://schemas.microsoft.com/office/drawing/2014/main" id="{F336962F-5F93-4CB3-9946-9F4940905870}"/>
              </a:ext>
            </a:extLst>
          </p:cNvPr>
          <p:cNvSpPr/>
          <p:nvPr/>
        </p:nvSpPr>
        <p:spPr>
          <a:xfrm>
            <a:off x="423000" y="1097280"/>
            <a:ext cx="3463200" cy="46008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13716000" cy="1143000"/>
          </a:xfrm>
        </p:spPr>
        <p:txBody>
          <a:bodyPr/>
          <a:lstStyle/>
          <a:p>
            <a:r>
              <a:rPr lang="en-IN" dirty="0"/>
              <a:t>Cloud native security (cont’d)</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457200" y="1173600"/>
            <a:ext cx="14081760" cy="5394960"/>
          </a:xfrm>
          <a:prstGeom prst="rect">
            <a:avLst/>
          </a:prstGeom>
        </p:spPr>
        <p:txBody>
          <a:bodyPr wrap="square" lIns="91440" tIns="45720" rIns="91440" bIns="45720" rtlCol="0">
            <a:noAutofit/>
          </a:bodyPr>
          <a:lstStyle/>
          <a:p>
            <a:r>
              <a:rPr lang="en-US" sz="1800" b="1" dirty="0">
                <a:solidFill>
                  <a:srgbClr val="5D5D5D"/>
                </a:solidFill>
                <a:latin typeface="IBM Plex Sans" panose="020B0503050203000203" pitchFamily="34" charset="0"/>
              </a:rPr>
              <a:t>Shared Responsibility</a:t>
            </a:r>
          </a:p>
          <a:p>
            <a:endParaRPr lang="en-US" sz="800" b="1" dirty="0">
              <a:solidFill>
                <a:srgbClr val="5D5D5D"/>
              </a:solidFill>
              <a:latin typeface="IBM Plex Sans" panose="020B0503050203000203" pitchFamily="34" charset="0"/>
            </a:endParaRPr>
          </a:p>
          <a:p>
            <a:pPr lvl="1"/>
            <a:r>
              <a:rPr lang="en-US" sz="1800" dirty="0">
                <a:solidFill>
                  <a:srgbClr val="5D5D5D"/>
                </a:solidFill>
                <a:latin typeface="IBM Plex Sans" panose="020B0503050203000203" pitchFamily="34" charset="0"/>
              </a:rPr>
              <a:t>When the pipeline and release cycle is measured in minutes, manual provisioning and management of security policies is no longer feasible. Security cannot be the sole responsibility of the security team, so developers, DevOps engineers, and security teams need to collaborate to implement better security measures.</a:t>
            </a:r>
          </a:p>
          <a:p>
            <a:pPr lvl="1"/>
            <a:endParaRPr lang="en-US" sz="1800" dirty="0">
              <a:solidFill>
                <a:srgbClr val="5D5D5D"/>
              </a:solidFill>
              <a:latin typeface="IBM Plex Sans" panose="020B0503050203000203" pitchFamily="34" charset="0"/>
            </a:endParaRPr>
          </a:p>
          <a:p>
            <a:r>
              <a:rPr lang="en-US" sz="1800" b="1" dirty="0">
                <a:solidFill>
                  <a:srgbClr val="5D5D5D"/>
                </a:solidFill>
                <a:latin typeface="IBM Plex Sans" panose="020B0503050203000203" pitchFamily="34" charset="0"/>
              </a:rPr>
              <a:t>Environments</a:t>
            </a:r>
          </a:p>
          <a:p>
            <a:endParaRPr lang="en-US" sz="800" b="1" dirty="0">
              <a:solidFill>
                <a:srgbClr val="5D5D5D"/>
              </a:solidFill>
              <a:latin typeface="IBM Plex Sans" panose="020B0503050203000203" pitchFamily="34" charset="0"/>
            </a:endParaRPr>
          </a:p>
          <a:p>
            <a:pPr lvl="1"/>
            <a:r>
              <a:rPr lang="en-US" sz="1800" dirty="0">
                <a:solidFill>
                  <a:srgbClr val="5D5D5D"/>
                </a:solidFill>
                <a:latin typeface="IBM Plex Sans" panose="020B0503050203000203" pitchFamily="34" charset="0"/>
              </a:rPr>
              <a:t>The developer experience with Cloud environment is still limited to a local Docker or K8S environment. So the flavor of Cloud security that a developer should experience from ground up is still a challenge. There are new Cloud Workspaces like RedHat’s Code Ready Workspaces that aim to provide a Cloud based development environment for a true Cloud developer experience. (</a:t>
            </a:r>
            <a:r>
              <a:rPr lang="en-IN" sz="1800" dirty="0">
                <a:latin typeface="IBM Plex Sans" panose="020B0503050203000203" pitchFamily="34" charset="0"/>
                <a:hlinkClick r:id="rId3"/>
              </a:rPr>
              <a:t>https://developers.redhat.com/products/codeready-workspaces/overview</a:t>
            </a:r>
            <a:r>
              <a:rPr lang="en-IN" sz="1800" dirty="0">
                <a:latin typeface="IBM Plex Sans" panose="020B0503050203000203" pitchFamily="34" charset="0"/>
              </a:rPr>
              <a:t>)</a:t>
            </a:r>
            <a:endParaRPr lang="en-US" sz="1800" dirty="0">
              <a:solidFill>
                <a:srgbClr val="5D5D5D"/>
              </a:solidFill>
              <a:latin typeface="IBM Plex Sans" panose="020B0503050203000203" pitchFamily="34" charset="0"/>
            </a:endParaRPr>
          </a:p>
          <a:p>
            <a:endParaRPr lang="en-US" sz="1800" dirty="0">
              <a:solidFill>
                <a:srgbClr val="5D5D5D"/>
              </a:solidFill>
              <a:latin typeface="IBM Plex Sans" panose="020B0503050203000203" pitchFamily="34" charset="0"/>
            </a:endParaRPr>
          </a:p>
        </p:txBody>
      </p:sp>
    </p:spTree>
    <p:extLst>
      <p:ext uri="{BB962C8B-B14F-4D97-AF65-F5344CB8AC3E}">
        <p14:creationId xmlns:p14="http://schemas.microsoft.com/office/powerpoint/2010/main" val="20436597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7315200" cy="547200"/>
          </a:xfrm>
        </p:spPr>
        <p:txBody>
          <a:bodyPr/>
          <a:lstStyle/>
          <a:p>
            <a:r>
              <a:rPr lang="en-IN" dirty="0"/>
              <a:t>Docker container security</a:t>
            </a: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274320" y="1143000"/>
            <a:ext cx="14081760" cy="5394960"/>
          </a:xfrm>
          <a:prstGeom prst="rect">
            <a:avLst/>
          </a:prstGeom>
        </p:spPr>
        <p:txBody>
          <a:bodyPr wrap="square" lIns="91440" tIns="45720" rIns="91440" bIns="45720" rtlCol="0">
            <a:noAutofit/>
          </a:bodyPr>
          <a:lstStyle/>
          <a:p>
            <a:pPr marL="342900" indent="-342900">
              <a:buAutoNum type="arabicPeriod"/>
            </a:pPr>
            <a:r>
              <a:rPr lang="en-US" sz="1800" dirty="0">
                <a:latin typeface="IBM Plex Sans" panose="020B0503050203000203" pitchFamily="34" charset="0"/>
              </a:rPr>
              <a:t>With </a:t>
            </a:r>
            <a:r>
              <a:rPr lang="en-US" sz="1800" b="1" dirty="0">
                <a:solidFill>
                  <a:srgbClr val="7030A0"/>
                </a:solidFill>
                <a:latin typeface="IBM Plex Sans" panose="020B0503050203000203" pitchFamily="34" charset="0"/>
              </a:rPr>
              <a:t>ubiquitous containers</a:t>
            </a:r>
            <a:r>
              <a:rPr lang="en-US" sz="1800" dirty="0">
                <a:latin typeface="IBM Plex Sans" panose="020B0503050203000203" pitchFamily="34" charset="0"/>
              </a:rPr>
              <a:t>, especially in the Cloud, vulnerabilities have emerged, which makes container security as an important focus on </a:t>
            </a:r>
            <a:r>
              <a:rPr lang="en-US" sz="1800" b="1" dirty="0">
                <a:solidFill>
                  <a:srgbClr val="7030A0"/>
                </a:solidFill>
                <a:latin typeface="IBM Plex Sans" panose="020B0503050203000203" pitchFamily="34" charset="0"/>
              </a:rPr>
              <a:t>DevSecOps</a:t>
            </a:r>
            <a:r>
              <a:rPr lang="en-US" sz="1800" dirty="0">
                <a:latin typeface="IBM Plex Sans" panose="020B0503050203000203" pitchFamily="34" charset="0"/>
              </a:rPr>
              <a:t>.</a:t>
            </a:r>
          </a:p>
          <a:p>
            <a:pPr marL="342900" indent="-342900">
              <a:buAutoNum type="arabicPeriod"/>
            </a:pPr>
            <a:endParaRPr lang="en-US" sz="1800" dirty="0">
              <a:latin typeface="IBM Plex Sans" panose="020B0503050203000203" pitchFamily="34" charset="0"/>
            </a:endParaRPr>
          </a:p>
          <a:p>
            <a:pPr marL="342900" indent="-342900">
              <a:buAutoNum type="arabicPeriod"/>
            </a:pPr>
            <a:r>
              <a:rPr lang="en-US" sz="1800" dirty="0">
                <a:latin typeface="IBM Plex Sans" panose="020B0503050203000203" pitchFamily="34" charset="0"/>
              </a:rPr>
              <a:t>There is a greater focus on security vulnerabilities in each layer of the docker image that runs in a Kubernetes Pod.</a:t>
            </a:r>
          </a:p>
          <a:p>
            <a:pPr marL="342900" indent="-342900">
              <a:buAutoNum type="arabicPeriod"/>
            </a:pPr>
            <a:endParaRPr lang="en-US" sz="1800" dirty="0">
              <a:latin typeface="IBM Plex Sans" panose="020B0503050203000203" pitchFamily="34" charset="0"/>
            </a:endParaRPr>
          </a:p>
          <a:p>
            <a:pPr marL="342900" indent="-342900">
              <a:buAutoNum type="arabicPeriod"/>
            </a:pPr>
            <a:r>
              <a:rPr lang="en-US" sz="1800" dirty="0">
                <a:latin typeface="IBM Plex Sans" panose="020B0503050203000203" pitchFamily="34" charset="0"/>
              </a:rPr>
              <a:t>The organizations either rely on using their </a:t>
            </a:r>
            <a:r>
              <a:rPr lang="en-US" sz="1800" b="1" dirty="0">
                <a:solidFill>
                  <a:srgbClr val="7030A0"/>
                </a:solidFill>
                <a:latin typeface="IBM Plex Sans" panose="020B0503050203000203" pitchFamily="34" charset="0"/>
              </a:rPr>
              <a:t>security team’s created images </a:t>
            </a:r>
            <a:r>
              <a:rPr lang="en-US" sz="1800" dirty="0">
                <a:latin typeface="IBM Plex Sans" panose="020B0503050203000203" pitchFamily="34" charset="0"/>
              </a:rPr>
              <a:t>as base images, so that there is no dependency on external public docker image repository.</a:t>
            </a:r>
          </a:p>
          <a:p>
            <a:pPr marL="342900" indent="-342900">
              <a:buAutoNum type="arabicPeriod"/>
            </a:pPr>
            <a:endParaRPr lang="en-US" sz="1800" dirty="0">
              <a:latin typeface="IBM Plex Sans" panose="020B0503050203000203" pitchFamily="34" charset="0"/>
            </a:endParaRPr>
          </a:p>
          <a:p>
            <a:pPr marL="342900" indent="-342900">
              <a:buAutoNum type="arabicPeriod"/>
            </a:pPr>
            <a:r>
              <a:rPr lang="en-US" sz="1800" dirty="0">
                <a:latin typeface="IBM Plex Sans" panose="020B0503050203000203" pitchFamily="34" charset="0"/>
              </a:rPr>
              <a:t>Or, make </a:t>
            </a:r>
            <a:r>
              <a:rPr lang="en-US" sz="1800" b="1" dirty="0">
                <a:solidFill>
                  <a:srgbClr val="7030A0"/>
                </a:solidFill>
                <a:latin typeface="IBM Plex Sans" panose="020B0503050203000203" pitchFamily="34" charset="0"/>
              </a:rPr>
              <a:t>image scanning part of the CI/CD build </a:t>
            </a:r>
            <a:r>
              <a:rPr lang="en-US" sz="1800" dirty="0">
                <a:latin typeface="IBM Plex Sans" panose="020B0503050203000203" pitchFamily="34" charset="0"/>
              </a:rPr>
              <a:t>process that reports vulnerabilities of image, which can even fail the build.</a:t>
            </a:r>
          </a:p>
          <a:p>
            <a:pPr marL="342900" indent="-342900">
              <a:buAutoNum type="arabicPeriod"/>
            </a:pPr>
            <a:endParaRPr lang="en-US" sz="1800" dirty="0">
              <a:latin typeface="IBM Plex Sans" panose="020B0503050203000203" pitchFamily="34" charset="0"/>
            </a:endParaRPr>
          </a:p>
          <a:p>
            <a:pPr marL="342900" indent="-342900">
              <a:buAutoNum type="arabicPeriod"/>
            </a:pPr>
            <a:r>
              <a:rPr lang="en-US" sz="1800" dirty="0">
                <a:latin typeface="IBM Plex Sans" panose="020B0503050203000203" pitchFamily="34" charset="0"/>
              </a:rPr>
              <a:t>Cloud PaaS platforms that also provide the image repository like Google Container Registry and </a:t>
            </a:r>
            <a:r>
              <a:rPr lang="en-IN" sz="1800" dirty="0">
                <a:latin typeface="IBM Plex Sans" panose="020B0503050203000203" pitchFamily="34" charset="0"/>
              </a:rPr>
              <a:t>Docker Trusted Registry, </a:t>
            </a:r>
            <a:r>
              <a:rPr lang="en-US" sz="1800" dirty="0">
                <a:latin typeface="IBM Plex Sans" panose="020B0503050203000203" pitchFamily="34" charset="0"/>
              </a:rPr>
              <a:t>provide the </a:t>
            </a:r>
            <a:r>
              <a:rPr lang="en-US" sz="1800" b="1" dirty="0">
                <a:solidFill>
                  <a:srgbClr val="7030A0"/>
                </a:solidFill>
                <a:latin typeface="IBM Plex Sans" panose="020B0503050203000203" pitchFamily="34" charset="0"/>
              </a:rPr>
              <a:t>option to scan the images in the image repository</a:t>
            </a:r>
            <a:r>
              <a:rPr lang="en-US" sz="1800" dirty="0">
                <a:latin typeface="IBM Plex Sans" panose="020B0503050203000203" pitchFamily="34" charset="0"/>
              </a:rPr>
              <a:t>. The report can be checked on the platform.</a:t>
            </a:r>
          </a:p>
          <a:p>
            <a:pPr marL="342900" indent="-342900">
              <a:buAutoNum type="arabicPeriod"/>
            </a:pPr>
            <a:endParaRPr lang="en-US" sz="1800" dirty="0">
              <a:latin typeface="IBM Plex Sans" panose="020B0503050203000203" pitchFamily="34" charset="0"/>
            </a:endParaRPr>
          </a:p>
          <a:p>
            <a:pPr marL="342900" indent="-342900">
              <a:buAutoNum type="arabicPeriod"/>
            </a:pPr>
            <a:r>
              <a:rPr lang="en-US" sz="1800" dirty="0">
                <a:latin typeface="IBM Plex Sans" panose="020B0503050203000203" pitchFamily="34" charset="0"/>
              </a:rPr>
              <a:t>The</a:t>
            </a:r>
            <a:r>
              <a:rPr lang="en-US" sz="1800" b="1" dirty="0">
                <a:latin typeface="IBM Plex Sans" panose="020B0503050203000203" pitchFamily="34" charset="0"/>
              </a:rPr>
              <a:t> </a:t>
            </a:r>
            <a:r>
              <a:rPr lang="en-US" sz="1800" b="1" dirty="0">
                <a:solidFill>
                  <a:srgbClr val="7030A0"/>
                </a:solidFill>
                <a:latin typeface="IBM Plex Sans" panose="020B0503050203000203" pitchFamily="34" charset="0"/>
              </a:rPr>
              <a:t>Image scanning products </a:t>
            </a:r>
            <a:r>
              <a:rPr lang="en-US" sz="1800" dirty="0">
                <a:latin typeface="IBM Plex Sans" panose="020B0503050203000203" pitchFamily="34" charset="0"/>
              </a:rPr>
              <a:t>that provide standalone programs, or a CI/CD plugin (such as Jenkins plugin), or APIs are:</a:t>
            </a:r>
          </a:p>
          <a:p>
            <a:pPr marL="800100" lvl="1" indent="-342900">
              <a:buFont typeface="+mj-lt"/>
              <a:buAutoNum type="alphaLcPeriod"/>
            </a:pPr>
            <a:r>
              <a:rPr lang="en-US" sz="1800" dirty="0">
                <a:solidFill>
                  <a:srgbClr val="002060"/>
                </a:solidFill>
                <a:latin typeface="IBM Plex Sans" panose="020B0503050203000203" pitchFamily="34" charset="0"/>
              </a:rPr>
              <a:t>docker-bench-security (https://docs.docker.com/ee/dtr/user/manage-images/scan-images-for-vulnerabilities/)</a:t>
            </a:r>
          </a:p>
          <a:p>
            <a:pPr marL="800100" lvl="1" indent="-342900">
              <a:buFont typeface="+mj-lt"/>
              <a:buAutoNum type="alphaLcPeriod"/>
            </a:pPr>
            <a:r>
              <a:rPr lang="en-US" sz="1800" dirty="0">
                <a:solidFill>
                  <a:srgbClr val="002060"/>
                </a:solidFill>
                <a:latin typeface="IBM Plex Sans" panose="020B0503050203000203" pitchFamily="34" charset="0"/>
              </a:rPr>
              <a:t>Anchore (https://github.com/anchore/anchore-engine)</a:t>
            </a:r>
          </a:p>
          <a:p>
            <a:pPr marL="800100" lvl="1" indent="-342900">
              <a:buFont typeface="+mj-lt"/>
              <a:buAutoNum type="alphaLcPeriod"/>
            </a:pPr>
            <a:r>
              <a:rPr lang="en-US" sz="1800" dirty="0">
                <a:solidFill>
                  <a:srgbClr val="002060"/>
                </a:solidFill>
                <a:latin typeface="IBM Plex Sans" panose="020B0503050203000203" pitchFamily="34" charset="0"/>
              </a:rPr>
              <a:t>Clair (https://github.com/quay/clair)</a:t>
            </a:r>
          </a:p>
          <a:p>
            <a:pPr marL="800100" lvl="1" indent="-342900">
              <a:buFont typeface="+mj-lt"/>
              <a:buAutoNum type="alphaLcPeriod"/>
            </a:pPr>
            <a:r>
              <a:rPr lang="en-US" sz="1800" dirty="0">
                <a:solidFill>
                  <a:srgbClr val="002060"/>
                </a:solidFill>
                <a:latin typeface="IBM Plex Sans" panose="020B0503050203000203" pitchFamily="34" charset="0"/>
              </a:rPr>
              <a:t>Dagda (https://github.com/eliasgranderubio/dagda/)</a:t>
            </a:r>
          </a:p>
          <a:p>
            <a:pPr marL="800100" lvl="1" indent="-342900">
              <a:buFont typeface="+mj-lt"/>
              <a:buAutoNum type="alphaLcPeriod"/>
            </a:pPr>
            <a:r>
              <a:rPr lang="en-US" sz="1800" dirty="0">
                <a:solidFill>
                  <a:srgbClr val="002060"/>
                </a:solidFill>
                <a:latin typeface="IBM Plex Sans" panose="020B0503050203000203" pitchFamily="34" charset="0"/>
              </a:rPr>
              <a:t>Security Content Automation Protocol (SCAP) (https://csrc.nist.gov/projects/security-content-automation-protocol)</a:t>
            </a:r>
          </a:p>
          <a:p>
            <a:pPr marL="800100" lvl="1" indent="-342900">
              <a:buFont typeface="+mj-lt"/>
              <a:buAutoNum type="alphaLcPeriod"/>
            </a:pPr>
            <a:r>
              <a:rPr lang="en-US" sz="1800" dirty="0">
                <a:solidFill>
                  <a:srgbClr val="002060"/>
                </a:solidFill>
                <a:latin typeface="IBM Plex Sans" panose="020B0503050203000203" pitchFamily="34" charset="0"/>
              </a:rPr>
              <a:t>Grafaes (https://grafeas.io/)</a:t>
            </a:r>
          </a:p>
          <a:p>
            <a:pPr marL="800100" lvl="1" indent="-342900">
              <a:buFont typeface="+mj-lt"/>
              <a:buAutoNum type="alphaLcPeriod"/>
            </a:pPr>
            <a:r>
              <a:rPr lang="en-US" sz="1800" dirty="0">
                <a:solidFill>
                  <a:srgbClr val="002060"/>
                </a:solidFill>
                <a:latin typeface="IBM Plex Sans" panose="020B0503050203000203" pitchFamily="34" charset="0"/>
              </a:rPr>
              <a:t>Banyanops Collector (https://github.com/banyanops/collector)</a:t>
            </a:r>
          </a:p>
          <a:p>
            <a:pPr marL="800100" lvl="1" indent="-342900">
              <a:buFont typeface="+mj-lt"/>
              <a:buAutoNum type="alphaLcPeriod"/>
            </a:pPr>
            <a:r>
              <a:rPr lang="en-US" sz="1800" dirty="0">
                <a:solidFill>
                  <a:srgbClr val="002060"/>
                </a:solidFill>
                <a:latin typeface="IBM Plex Sans" panose="020B0503050203000203" pitchFamily="34" charset="0"/>
              </a:rPr>
              <a:t>Qualys (</a:t>
            </a:r>
            <a:r>
              <a:rPr lang="en-US" sz="1800" dirty="0">
                <a:solidFill>
                  <a:srgbClr val="002060"/>
                </a:solidFill>
                <a:latin typeface="IBM Plex Sans" panose="020B0503050203000203" pitchFamily="34" charset="0"/>
                <a:hlinkClick r:id="rId3">
                  <a:extLst>
                    <a:ext uri="{A12FA001-AC4F-418D-AE19-62706E023703}">
                      <ahyp:hlinkClr xmlns:ahyp="http://schemas.microsoft.com/office/drawing/2018/hyperlinkcolor" val="tx"/>
                    </a:ext>
                  </a:extLst>
                </a:hlinkClick>
              </a:rPr>
              <a:t>https://www.qualys.com/apps/container-security/</a:t>
            </a:r>
            <a:r>
              <a:rPr lang="en-US" sz="1800" dirty="0">
                <a:solidFill>
                  <a:srgbClr val="002060"/>
                </a:solidFill>
                <a:latin typeface="IBM Plex Sans" panose="020B0503050203000203" pitchFamily="34" charset="0"/>
              </a:rPr>
              <a:t>)</a:t>
            </a:r>
          </a:p>
          <a:p>
            <a:pPr marL="342900" indent="-342900">
              <a:buFont typeface="+mj-lt"/>
              <a:buAutoNum type="arabicPeriod"/>
            </a:pPr>
            <a:endParaRPr lang="en-US" sz="1800" dirty="0">
              <a:latin typeface="IBM Plex Sans" panose="020B0503050203000203" pitchFamily="34" charset="0"/>
            </a:endParaRPr>
          </a:p>
          <a:p>
            <a:endParaRPr lang="en-US" sz="1800" dirty="0">
              <a:solidFill>
                <a:srgbClr val="5D5D5D"/>
              </a:solidFill>
              <a:latin typeface="IBM Plex Sans" panose="020B0503050203000203" pitchFamily="34" charset="0"/>
            </a:endParaRPr>
          </a:p>
        </p:txBody>
      </p:sp>
    </p:spTree>
    <p:extLst>
      <p:ext uri="{BB962C8B-B14F-4D97-AF65-F5344CB8AC3E}">
        <p14:creationId xmlns:p14="http://schemas.microsoft.com/office/powerpoint/2010/main" val="2461878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a:xfrm>
            <a:off x="457200" y="367200"/>
            <a:ext cx="13716000" cy="1143000"/>
          </a:xfrm>
        </p:spPr>
        <p:txBody>
          <a:bodyPr/>
          <a:lstStyle/>
          <a:p>
            <a:r>
              <a:rPr lang="en-IN" dirty="0"/>
              <a:t>Cloud native – K8S defence in depth</a:t>
            </a:r>
            <a:endParaRPr lang="en-US" dirty="0"/>
          </a:p>
        </p:txBody>
      </p:sp>
      <p:pic>
        <p:nvPicPr>
          <p:cNvPr id="5" name="Picture 4" descr="https://d33wubrfki0l68.cloudfront.net/50846f7aa12f39c374f4e5ace769efe26a92f7d7/8fe83/images/docs/4c.png">
            <a:extLst>
              <a:ext uri="{FF2B5EF4-FFF2-40B4-BE49-F238E27FC236}">
                <a16:creationId xmlns:a16="http://schemas.microsoft.com/office/drawing/2014/main" id="{1308C065-62F6-4099-A088-1602EF514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9479" y="1616499"/>
            <a:ext cx="8630921" cy="49780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a:extLst>
              <a:ext uri="{FF2B5EF4-FFF2-40B4-BE49-F238E27FC236}">
                <a16:creationId xmlns:a16="http://schemas.microsoft.com/office/drawing/2014/main" id="{A54BD97E-D4F1-47F7-97BB-0803D6F752D8}"/>
              </a:ext>
            </a:extLst>
          </p:cNvPr>
          <p:cNvGraphicFramePr/>
          <p:nvPr>
            <p:extLst>
              <p:ext uri="{D42A27DB-BD31-4B8C-83A1-F6EECF244321}">
                <p14:modId xmlns:p14="http://schemas.microsoft.com/office/powerpoint/2010/main" val="1030322209"/>
              </p:ext>
            </p:extLst>
          </p:nvPr>
        </p:nvGraphicFramePr>
        <p:xfrm>
          <a:off x="-548640" y="1143000"/>
          <a:ext cx="6986532" cy="63708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10434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639967"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a:xfrm>
            <a:off x="457200" y="45720"/>
            <a:ext cx="2971800" cy="822960"/>
          </a:xfrm>
        </p:spPr>
        <p:txBody>
          <a:bodyPr/>
          <a:lstStyle/>
          <a:p>
            <a:r>
              <a:rPr lang="en-US" dirty="0"/>
              <a:t>Securing Microservices</a:t>
            </a:r>
          </a:p>
          <a:p>
            <a:endParaRPr lang="en-US"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1097280" rtl="0" eaLnBrk="1" fontAlgn="auto" latinLnBrk="0" hangingPunct="1">
              <a:lnSpc>
                <a:spcPct val="105000"/>
              </a:lnSpc>
              <a:spcBef>
                <a:spcPts val="600"/>
              </a:spcBef>
              <a:spcAft>
                <a:spcPts val="0"/>
              </a:spcAft>
              <a:buClrTx/>
              <a:buSzTx/>
              <a:buFontTx/>
              <a:buNone/>
              <a:tabLst/>
              <a:defRPr/>
            </a:pPr>
            <a:endParaRPr lang="en-US" b="1" dirty="0">
              <a:solidFill>
                <a:srgbClr val="000000"/>
              </a:solidFill>
            </a:endParaRPr>
          </a:p>
          <a:p>
            <a:r>
              <a:rPr lang="en-US" dirty="0"/>
              <a:t>In this course, you learned about:</a:t>
            </a:r>
          </a:p>
          <a:p>
            <a:pPr marL="342900" indent="-342900">
              <a:buFont typeface="Arial" panose="020B0604020202020204" pitchFamily="34" charset="0"/>
              <a:buChar char="•"/>
            </a:pPr>
            <a:r>
              <a:rPr lang="en-US" dirty="0"/>
              <a:t>The core securities like AuthN and AuthZ used in securing Microservices.</a:t>
            </a:r>
          </a:p>
          <a:p>
            <a:pPr marL="342900" indent="-342900">
              <a:buFont typeface="Arial" panose="020B0604020202020204" pitchFamily="34" charset="0"/>
              <a:buChar char="•"/>
            </a:pPr>
            <a:r>
              <a:rPr lang="en-US" dirty="0"/>
              <a:t>Token based security in Microservices.</a:t>
            </a:r>
          </a:p>
          <a:p>
            <a:pPr marL="342900" indent="-342900">
              <a:buFont typeface="Arial" panose="020B0604020202020204" pitchFamily="34" charset="0"/>
              <a:buChar char="•"/>
            </a:pPr>
            <a:r>
              <a:rPr lang="en-US" dirty="0"/>
              <a:t>The options to maintain security between services.</a:t>
            </a:r>
          </a:p>
          <a:p>
            <a:pPr marL="342900" indent="-342900">
              <a:buFont typeface="Arial" panose="020B0604020202020204" pitchFamily="34" charset="0"/>
              <a:buChar char="•"/>
            </a:pPr>
            <a:r>
              <a:rPr lang="en-US" dirty="0"/>
              <a:t>Data security.</a:t>
            </a:r>
          </a:p>
          <a:p>
            <a:pPr marL="342900" indent="-342900">
              <a:buFont typeface="Arial" panose="020B0604020202020204" pitchFamily="34" charset="0"/>
              <a:buChar char="•"/>
            </a:pPr>
            <a:r>
              <a:rPr lang="en-US" dirty="0"/>
              <a:t>How network security is maintained for Microservices.</a:t>
            </a:r>
          </a:p>
          <a:p>
            <a:pPr marL="342900" indent="-342900">
              <a:buFont typeface="Arial" panose="020B0604020202020204" pitchFamily="34" charset="0"/>
              <a:buChar char="•"/>
            </a:pPr>
            <a:r>
              <a:rPr lang="en-US" dirty="0"/>
              <a:t>Cloud native security.</a:t>
            </a:r>
          </a:p>
          <a:p>
            <a:pPr marL="342900" indent="-342900">
              <a:buFont typeface="Arial" panose="020B0604020202020204" pitchFamily="34" charset="0"/>
              <a:buChar char="•"/>
            </a:pPr>
            <a:r>
              <a:rPr lang="en-US" dirty="0"/>
              <a:t>Container security and K8S security.</a:t>
            </a:r>
          </a:p>
        </p:txBody>
      </p:sp>
    </p:spTree>
    <p:extLst>
      <p:ext uri="{BB962C8B-B14F-4D97-AF65-F5344CB8AC3E}">
        <p14:creationId xmlns:p14="http://schemas.microsoft.com/office/powerpoint/2010/main" val="3155714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F3E3D1-955F-44ED-BCFE-798CB87F8775}"/>
              </a:ext>
            </a:extLst>
          </p:cNvPr>
          <p:cNvPicPr>
            <a:picLocks noChangeAspect="1"/>
          </p:cNvPicPr>
          <p:nvPr/>
        </p:nvPicPr>
        <p:blipFill>
          <a:blip r:embed="rId2"/>
          <a:stretch>
            <a:fillRect/>
          </a:stretch>
        </p:blipFill>
        <p:spPr>
          <a:xfrm>
            <a:off x="4806593" y="2606985"/>
            <a:ext cx="5017214" cy="3015630"/>
          </a:xfrm>
          <a:prstGeom prst="rect">
            <a:avLst/>
          </a:prstGeom>
        </p:spPr>
      </p:pic>
    </p:spTree>
    <p:extLst>
      <p:ext uri="{BB962C8B-B14F-4D97-AF65-F5344CB8AC3E}">
        <p14:creationId xmlns:p14="http://schemas.microsoft.com/office/powerpoint/2010/main" val="15509293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78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Topic</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a:xfrm>
            <a:off x="457200" y="45720"/>
            <a:ext cx="2971800" cy="822960"/>
          </a:xfrm>
        </p:spPr>
        <p:txBody>
          <a:bodyPr/>
          <a:lstStyle/>
          <a:p>
            <a:r>
              <a:rPr lang="en-US" dirty="0"/>
              <a:t>Securing Microservices</a:t>
            </a:r>
          </a:p>
          <a:p>
            <a:endParaRPr lang="en-US" dirty="0"/>
          </a:p>
        </p:txBody>
      </p:sp>
      <p:sp>
        <p:nvSpPr>
          <p:cNvPr id="4" name="Text Placeholder 3">
            <a:extLst>
              <a:ext uri="{FF2B5EF4-FFF2-40B4-BE49-F238E27FC236}">
                <a16:creationId xmlns:a16="http://schemas.microsoft.com/office/drawing/2014/main" id="{07E12D9D-72E4-4CA4-842E-B3AB4235DF27}"/>
              </a:ext>
            </a:extLst>
          </p:cNvPr>
          <p:cNvSpPr>
            <a:spLocks noGrp="1"/>
          </p:cNvSpPr>
          <p:nvPr>
            <p:ph type="body" sz="quarter" idx="14"/>
          </p:nvPr>
        </p:nvSpPr>
        <p:spPr/>
        <p:txBody>
          <a:bodyPr/>
          <a:lstStyle/>
          <a:p>
            <a:endParaRPr lang="en-US" dirty="0"/>
          </a:p>
        </p:txBody>
      </p:sp>
      <p:graphicFrame>
        <p:nvGraphicFramePr>
          <p:cNvPr id="21" name="Table 20">
            <a:extLst>
              <a:ext uri="{FF2B5EF4-FFF2-40B4-BE49-F238E27FC236}">
                <a16:creationId xmlns:a16="http://schemas.microsoft.com/office/drawing/2014/main" id="{15231D04-18B9-405A-86D6-34ADEDB69CA5}"/>
              </a:ext>
            </a:extLst>
          </p:cNvPr>
          <p:cNvGraphicFramePr>
            <a:graphicFrameLocks noGrp="1"/>
          </p:cNvGraphicFramePr>
          <p:nvPr>
            <p:extLst>
              <p:ext uri="{D42A27DB-BD31-4B8C-83A1-F6EECF244321}">
                <p14:modId xmlns:p14="http://schemas.microsoft.com/office/powerpoint/2010/main" val="1869841438"/>
              </p:ext>
            </p:extLst>
          </p:nvPr>
        </p:nvGraphicFramePr>
        <p:xfrm>
          <a:off x="3962400" y="2057400"/>
          <a:ext cx="10210800" cy="3409950"/>
        </p:xfrm>
        <a:graphic>
          <a:graphicData uri="http://schemas.openxmlformats.org/drawingml/2006/table">
            <a:tbl>
              <a:tblPr firstRow="1" bandRow="1">
                <a:tableStyleId>{69CF1AB2-1976-4502-BF36-3FF5EA218861}</a:tableStyleId>
              </a:tblPr>
              <a:tblGrid>
                <a:gridCol w="10210800">
                  <a:extLst>
                    <a:ext uri="{9D8B030D-6E8A-4147-A177-3AD203B41FA5}">
                      <a16:colId xmlns:a16="http://schemas.microsoft.com/office/drawing/2014/main" val="3221769668"/>
                    </a:ext>
                  </a:extLst>
                </a:gridCol>
              </a:tblGrid>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800" b="0" u="none" strike="noStrike" cap="none" normalizeH="0" baseline="0" dirty="0">
                          <a:ln>
                            <a:noFill/>
                          </a:ln>
                          <a:effectLst/>
                          <a:latin typeface="IBM Plex Sans" panose="020B0503050203000203" pitchFamily="34" charset="0"/>
                        </a:rPr>
                        <a:t>Core Security (AuthN, AuthZ)</a:t>
                      </a:r>
                      <a:endParaRPr kumimoji="0" lang="en-US" altLang="en-US" sz="18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Security Between Services</a:t>
                      </a:r>
                    </a:p>
                  </a:txBody>
                  <a:tcPr marL="228600" anchor="ctr" horzOverflow="overflow"/>
                </a:tc>
                <a:extLst>
                  <a:ext uri="{0D108BD9-81ED-4DB2-BD59-A6C34878D82A}">
                    <a16:rowId xmlns:a16="http://schemas.microsoft.com/office/drawing/2014/main" val="3187827419"/>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Data Security</a:t>
                      </a:r>
                      <a:endParaRPr kumimoji="0" lang="en-US" alt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3280213090"/>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Network Security</a:t>
                      </a:r>
                      <a:endParaRPr kumimoji="0" lang="en-US" alt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625903273"/>
                  </a:ext>
                </a:extLst>
              </a:tr>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Security Practices</a:t>
                      </a:r>
                    </a:p>
                  </a:txBody>
                  <a:tcPr marL="228600" anchor="ctr" horzOverflow="overflow"/>
                </a:tc>
                <a:extLst>
                  <a:ext uri="{0D108BD9-81ED-4DB2-BD59-A6C34878D82A}">
                    <a16:rowId xmlns:a16="http://schemas.microsoft.com/office/drawing/2014/main" val="524804331"/>
                  </a:ext>
                </a:extLst>
              </a:tr>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Cloud Native Security</a:t>
                      </a:r>
                    </a:p>
                  </a:txBody>
                  <a:tcPr marL="228600" anchor="ctr" horzOverflow="overflow"/>
                </a:tc>
                <a:extLst>
                  <a:ext uri="{0D108BD9-81ED-4DB2-BD59-A6C34878D82A}">
                    <a16:rowId xmlns:a16="http://schemas.microsoft.com/office/drawing/2014/main" val="944360866"/>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11" name="Title 4">
            <a:extLst>
              <a:ext uri="{FF2B5EF4-FFF2-40B4-BE49-F238E27FC236}">
                <a16:creationId xmlns:a16="http://schemas.microsoft.com/office/drawing/2014/main" id="{A1668724-6515-4B11-B449-72687621516E}"/>
              </a:ext>
            </a:extLst>
          </p:cNvPr>
          <p:cNvSpPr>
            <a:spLocks noGrp="1"/>
          </p:cNvSpPr>
          <p:nvPr>
            <p:ph type="title"/>
          </p:nvPr>
        </p:nvSpPr>
        <p:spPr>
          <a:xfrm>
            <a:off x="457200" y="365760"/>
            <a:ext cx="13716000" cy="1143000"/>
          </a:xfrm>
        </p:spPr>
        <p:txBody>
          <a:bodyPr/>
          <a:lstStyle/>
          <a:p>
            <a:r>
              <a:rPr lang="en-IN" dirty="0"/>
              <a:t>Security In Microservices</a:t>
            </a:r>
            <a:r>
              <a:rPr lang="en-US" dirty="0"/>
              <a:t> - </a:t>
            </a:r>
            <a:r>
              <a:rPr lang="en-IN" dirty="0"/>
              <a:t>Problem definition </a:t>
            </a:r>
            <a:endParaRPr lang="en-US" dirty="0"/>
          </a:p>
        </p:txBody>
      </p:sp>
      <p:graphicFrame>
        <p:nvGraphicFramePr>
          <p:cNvPr id="5" name="Diagram 4">
            <a:extLst>
              <a:ext uri="{FF2B5EF4-FFF2-40B4-BE49-F238E27FC236}">
                <a16:creationId xmlns:a16="http://schemas.microsoft.com/office/drawing/2014/main" id="{0D10CFED-58B5-4196-964D-20F2595762C2}"/>
              </a:ext>
            </a:extLst>
          </p:cNvPr>
          <p:cNvGraphicFramePr/>
          <p:nvPr>
            <p:extLst>
              <p:ext uri="{D42A27DB-BD31-4B8C-83A1-F6EECF244321}">
                <p14:modId xmlns:p14="http://schemas.microsoft.com/office/powerpoint/2010/main" val="4147310191"/>
              </p:ext>
            </p:extLst>
          </p:nvPr>
        </p:nvGraphicFramePr>
        <p:xfrm>
          <a:off x="226030" y="1387602"/>
          <a:ext cx="14130050" cy="5454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81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1869B-9F6F-4AF6-958B-8DD4A4797F4C}"/>
              </a:ext>
            </a:extLst>
          </p:cNvPr>
          <p:cNvSpPr>
            <a:spLocks noGrp="1"/>
          </p:cNvSpPr>
          <p:nvPr>
            <p:ph type="title"/>
          </p:nvPr>
        </p:nvSpPr>
        <p:spPr/>
        <p:txBody>
          <a:bodyPr/>
          <a:lstStyle/>
          <a:p>
            <a:r>
              <a:rPr lang="en-IN" dirty="0"/>
              <a:t>Core Security (AuthN, AuthZ)</a:t>
            </a:r>
            <a:endParaRPr lang="en-US" dirty="0"/>
          </a:p>
        </p:txBody>
      </p:sp>
      <p:pic>
        <p:nvPicPr>
          <p:cNvPr id="18" name="Picture 17" descr="A picture containing plate&#10;&#10;Description automatically generated">
            <a:extLst>
              <a:ext uri="{FF2B5EF4-FFF2-40B4-BE49-F238E27FC236}">
                <a16:creationId xmlns:a16="http://schemas.microsoft.com/office/drawing/2014/main" id="{B694C11E-A872-4DCF-8423-295952028BDB}"/>
              </a:ext>
            </a:extLst>
          </p:cNvPr>
          <p:cNvPicPr>
            <a:picLocks noChangeAspect="1"/>
          </p:cNvPicPr>
          <p:nvPr/>
        </p:nvPicPr>
        <p:blipFill>
          <a:blip r:embed="rId2"/>
          <a:stretch>
            <a:fillRect/>
          </a:stretch>
        </p:blipFill>
        <p:spPr>
          <a:xfrm>
            <a:off x="8813944" y="1380868"/>
            <a:ext cx="4317711" cy="5467864"/>
          </a:xfrm>
          <a:prstGeom prst="rect">
            <a:avLst/>
          </a:prstGeom>
        </p:spPr>
      </p:pic>
    </p:spTree>
    <p:extLst>
      <p:ext uri="{BB962C8B-B14F-4D97-AF65-F5344CB8AC3E}">
        <p14:creationId xmlns:p14="http://schemas.microsoft.com/office/powerpoint/2010/main" val="304546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1603AEC-910C-4732-9B6D-40CD76AF0D79}"/>
              </a:ext>
            </a:extLst>
          </p:cNvPr>
          <p:cNvSpPr/>
          <p:nvPr/>
        </p:nvSpPr>
        <p:spPr>
          <a:xfrm>
            <a:off x="204537" y="2514599"/>
            <a:ext cx="7056520" cy="522989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0" name="Rectangle 19">
            <a:extLst>
              <a:ext uri="{FF2B5EF4-FFF2-40B4-BE49-F238E27FC236}">
                <a16:creationId xmlns:a16="http://schemas.microsoft.com/office/drawing/2014/main" id="{F4A06A2D-EB2D-4CE3-AA5D-2B49A9C5B725}"/>
              </a:ext>
            </a:extLst>
          </p:cNvPr>
          <p:cNvSpPr/>
          <p:nvPr/>
        </p:nvSpPr>
        <p:spPr>
          <a:xfrm>
            <a:off x="7338060" y="914400"/>
            <a:ext cx="7087803" cy="503791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11480" y="365760"/>
            <a:ext cx="13716000" cy="1143000"/>
          </a:xfrm>
        </p:spPr>
        <p:txBody>
          <a:bodyPr/>
          <a:lstStyle/>
          <a:p>
            <a:r>
              <a:rPr lang="en-IN" dirty="0">
                <a:solidFill>
                  <a:schemeClr val="tx1"/>
                </a:solidFill>
              </a:rPr>
              <a:t>Authentication and Authorization</a:t>
            </a:r>
            <a:endParaRPr lang="en-US" dirty="0">
              <a:solidFill>
                <a:schemeClr val="tx1"/>
              </a:solidFill>
            </a:endParaRPr>
          </a:p>
        </p:txBody>
      </p:sp>
      <p:sp>
        <p:nvSpPr>
          <p:cNvPr id="11" name="Minus Sign 10">
            <a:extLst>
              <a:ext uri="{FF2B5EF4-FFF2-40B4-BE49-F238E27FC236}">
                <a16:creationId xmlns:a16="http://schemas.microsoft.com/office/drawing/2014/main" id="{7C43BB97-2A88-4D59-857B-EEAC44E32DA2}"/>
              </a:ext>
            </a:extLst>
          </p:cNvPr>
          <p:cNvSpPr/>
          <p:nvPr/>
        </p:nvSpPr>
        <p:spPr>
          <a:xfrm>
            <a:off x="-1083444" y="2194560"/>
            <a:ext cx="9601200" cy="525278"/>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4" name="TextBox 13">
            <a:extLst>
              <a:ext uri="{FF2B5EF4-FFF2-40B4-BE49-F238E27FC236}">
                <a16:creationId xmlns:a16="http://schemas.microsoft.com/office/drawing/2014/main" id="{7162C193-3B39-4B57-8F52-FDCF30DA2DEF}"/>
              </a:ext>
            </a:extLst>
          </p:cNvPr>
          <p:cNvSpPr txBox="1"/>
          <p:nvPr/>
        </p:nvSpPr>
        <p:spPr>
          <a:xfrm>
            <a:off x="204537" y="2641836"/>
            <a:ext cx="6537626" cy="4663440"/>
          </a:xfrm>
          <a:prstGeom prst="rect">
            <a:avLst/>
          </a:prstGeom>
        </p:spPr>
        <p:txBody>
          <a:bodyPr wrap="square" lIns="91440" tIns="45720" rIns="91440" bIns="45720" rtlCol="0">
            <a:noAutofit/>
          </a:bodyPr>
          <a:lstStyle/>
          <a:p>
            <a:pPr lvl="0"/>
            <a:r>
              <a:rPr lang="en-IN" sz="2000" dirty="0">
                <a:latin typeface="IBM Plex Sans" panose="020B0503050203000203" pitchFamily="34" charset="0"/>
              </a:rPr>
              <a:t>    </a:t>
            </a:r>
            <a:r>
              <a:rPr lang="en-IN" sz="2000" b="1" dirty="0">
                <a:latin typeface="IBM Plex Sans" panose="020B0503050203000203" pitchFamily="34" charset="0"/>
              </a:rPr>
              <a:t>Authorization (AuthZ)</a:t>
            </a:r>
          </a:p>
          <a:p>
            <a:pPr lvl="0"/>
            <a:endParaRPr lang="en-IN" sz="2000" b="1" dirty="0">
              <a:latin typeface="IBM Plex Sans" panose="020B0503050203000203" pitchFamily="34" charset="0"/>
            </a:endParaRPr>
          </a:p>
          <a:p>
            <a:pPr marL="834390" lvl="1" indent="-285750">
              <a:buFont typeface="Arial" panose="020B0604020202020204" pitchFamily="34" charset="0"/>
              <a:buChar char="•"/>
            </a:pPr>
            <a:r>
              <a:rPr lang="en-IN" sz="2000" dirty="0">
                <a:latin typeface="IBM Plex Sans" panose="020B0503050203000203" pitchFamily="34" charset="0"/>
              </a:rPr>
              <a:t>Authorization maps the authenticated principal to the permissible actions on the system. (ENTITLEMENTS)</a:t>
            </a:r>
          </a:p>
          <a:p>
            <a:pPr marL="834390" lvl="1" indent="-285750">
              <a:buFont typeface="Arial" panose="020B0604020202020204" pitchFamily="34" charset="0"/>
              <a:buChar char="•"/>
            </a:pPr>
            <a:r>
              <a:rPr lang="en-IN" sz="2000" dirty="0">
                <a:latin typeface="IBM Plex Sans" panose="020B0503050203000203" pitchFamily="34" charset="0"/>
              </a:rPr>
              <a:t>Usually the Principal is associated with a set of Roles or Authorities that are used within the application to ‘open’ access to the parts of application. This can be even more complicated than that. For example, the roles can allow transactions, but put a cap on the max amount of transactions.</a:t>
            </a:r>
          </a:p>
          <a:p>
            <a:pPr marL="834390" lvl="1" indent="-285750">
              <a:buFont typeface="Arial" panose="020B0604020202020204" pitchFamily="34" charset="0"/>
              <a:buChar char="•"/>
            </a:pPr>
            <a:r>
              <a:rPr lang="en-IN" sz="2000" dirty="0">
                <a:latin typeface="IBM Plex Sans" panose="020B0503050203000203" pitchFamily="34" charset="0"/>
              </a:rPr>
              <a:t>Typical form of authorization is Role Based Access control(RBAC).</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DB72EEF2-9DB2-4988-B870-ECFA355D9CFF}"/>
              </a:ext>
            </a:extLst>
          </p:cNvPr>
          <p:cNvSpPr txBox="1"/>
          <p:nvPr/>
        </p:nvSpPr>
        <p:spPr>
          <a:xfrm>
            <a:off x="7456573" y="1005840"/>
            <a:ext cx="6899506" cy="525278"/>
          </a:xfrm>
          <a:prstGeom prst="rect">
            <a:avLst/>
          </a:prstGeom>
        </p:spPr>
        <p:txBody>
          <a:bodyPr wrap="square" lIns="91440" tIns="45720" rIns="91440" bIns="45720" rtlCol="0">
            <a:noAutofit/>
          </a:bodyPr>
          <a:lstStyle/>
          <a:p>
            <a:pPr lvl="0"/>
            <a:r>
              <a:rPr lang="en-IN" sz="2000" b="1" dirty="0">
                <a:latin typeface="IBM Plex Sans" panose="020B0503050203000203" pitchFamily="34" charset="0"/>
              </a:rPr>
              <a:t>Authentication (AuthN)</a:t>
            </a:r>
          </a:p>
          <a:p>
            <a:pPr lvl="0"/>
            <a:endParaRPr lang="en-IN" sz="2000" dirty="0">
              <a:latin typeface="IBM Plex Sans" panose="020B0503050203000203" pitchFamily="34" charset="0"/>
            </a:endParaRP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DBAEB85B-F709-4F20-911C-87F57860362C}"/>
              </a:ext>
            </a:extLst>
          </p:cNvPr>
          <p:cNvSpPr txBox="1"/>
          <p:nvPr/>
        </p:nvSpPr>
        <p:spPr>
          <a:xfrm>
            <a:off x="7452360" y="6172200"/>
            <a:ext cx="6867627" cy="1508760"/>
          </a:xfrm>
          <a:prstGeom prst="rect">
            <a:avLst/>
          </a:prstGeom>
        </p:spPr>
        <p:txBody>
          <a:bodyPr wrap="square" lIns="91440" tIns="45720" rIns="91440" bIns="45720" rtlCol="0">
            <a:noAutofit/>
          </a:bodyPr>
          <a:lstStyle/>
          <a:p>
            <a:pPr>
              <a:lnSpc>
                <a:spcPct val="105000"/>
              </a:lnSpc>
              <a:spcBef>
                <a:spcPts val="1000"/>
              </a:spcBef>
            </a:pPr>
            <a:r>
              <a:rPr lang="en-IN" sz="2000" dirty="0">
                <a:latin typeface="IBM Plex Sans" panose="020B0503050203000203" pitchFamily="34" charset="0"/>
              </a:rPr>
              <a:t>In Monolithic application, the user authentication happens at the start of the journey and then an authenticated session (HTTP session) is established that can be accessed across all services of the Monolith to get access to the logged in user context.</a:t>
            </a:r>
          </a:p>
          <a:p>
            <a:pPr>
              <a:lnSpc>
                <a:spcPct val="105000"/>
              </a:lnSpc>
              <a:spcBef>
                <a:spcPts val="1000"/>
              </a:spcBef>
            </a:pPr>
            <a:endParaRPr lang="en-IN" sz="2000" dirty="0">
              <a:solidFill>
                <a:schemeClr val="tx1"/>
              </a:solidFill>
              <a:latin typeface="IBM Plex Sans" panose="020B0503050203000203" pitchFamily="34" charset="0"/>
              <a:ea typeface="IBM Plex Sans" charset="0"/>
              <a:cs typeface="IBM Plex Sans" charset="0"/>
            </a:endParaRPr>
          </a:p>
        </p:txBody>
      </p:sp>
      <p:sp>
        <p:nvSpPr>
          <p:cNvPr id="18" name="TextBox 17">
            <a:extLst>
              <a:ext uri="{FF2B5EF4-FFF2-40B4-BE49-F238E27FC236}">
                <a16:creationId xmlns:a16="http://schemas.microsoft.com/office/drawing/2014/main" id="{49F27391-3767-4F31-BD44-B92E04BFE29A}"/>
              </a:ext>
            </a:extLst>
          </p:cNvPr>
          <p:cNvSpPr txBox="1"/>
          <p:nvPr/>
        </p:nvSpPr>
        <p:spPr>
          <a:xfrm>
            <a:off x="411480" y="1022384"/>
            <a:ext cx="6629400" cy="806416"/>
          </a:xfrm>
          <a:prstGeom prst="rect">
            <a:avLst/>
          </a:prstGeom>
        </p:spPr>
        <p:txBody>
          <a:bodyPr wrap="square" lIns="91440" tIns="45720" rIns="91440" bIns="45720" rtlCol="0">
            <a:noAutofit/>
          </a:bodyPr>
          <a:lstStyle/>
          <a:p>
            <a:pPr>
              <a:lnSpc>
                <a:spcPct val="105000"/>
              </a:lnSpc>
              <a:spcBef>
                <a:spcPts val="1000"/>
              </a:spcBef>
            </a:pPr>
            <a:r>
              <a:rPr lang="en-IN" sz="2000" dirty="0">
                <a:latin typeface="IBM Plex Sans" panose="020B0503050203000203" pitchFamily="34" charset="0"/>
              </a:rPr>
              <a:t>Authentication (AuthN) and Authorization (AuthZ) remain the basic tenants of security even in Microservices world.</a:t>
            </a:r>
          </a:p>
          <a:p>
            <a:pPr algn="ctr">
              <a:lnSpc>
                <a:spcPct val="105000"/>
              </a:lnSpc>
              <a:spcBef>
                <a:spcPts val="1000"/>
              </a:spcBef>
            </a:pPr>
            <a:endParaRPr lang="en-IN" sz="2000" dirty="0">
              <a:solidFill>
                <a:schemeClr val="tx1"/>
              </a:solidFill>
              <a:latin typeface="IBM Plex Sans" panose="020B0503050203000203" pitchFamily="34" charset="0"/>
              <a:ea typeface="IBM Plex Sans" charset="0"/>
              <a:cs typeface="IBM Plex Sans" charset="0"/>
            </a:endParaRPr>
          </a:p>
        </p:txBody>
      </p:sp>
      <p:sp>
        <p:nvSpPr>
          <p:cNvPr id="22" name="Minus Sign 21">
            <a:extLst>
              <a:ext uri="{FF2B5EF4-FFF2-40B4-BE49-F238E27FC236}">
                <a16:creationId xmlns:a16="http://schemas.microsoft.com/office/drawing/2014/main" id="{5485890A-3411-4445-9576-967B6F595A62}"/>
              </a:ext>
            </a:extLst>
          </p:cNvPr>
          <p:cNvSpPr/>
          <p:nvPr/>
        </p:nvSpPr>
        <p:spPr>
          <a:xfrm>
            <a:off x="6081361" y="5760720"/>
            <a:ext cx="9601200" cy="525278"/>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6" name="TextBox 15">
            <a:extLst>
              <a:ext uri="{FF2B5EF4-FFF2-40B4-BE49-F238E27FC236}">
                <a16:creationId xmlns:a16="http://schemas.microsoft.com/office/drawing/2014/main" id="{C35712E1-5464-44ED-A156-CF8FA4036ACF}"/>
              </a:ext>
            </a:extLst>
          </p:cNvPr>
          <p:cNvSpPr txBox="1"/>
          <p:nvPr/>
        </p:nvSpPr>
        <p:spPr>
          <a:xfrm>
            <a:off x="6907330" y="1052154"/>
            <a:ext cx="7518534" cy="3899346"/>
          </a:xfrm>
          <a:prstGeom prst="rect">
            <a:avLst/>
          </a:prstGeom>
        </p:spPr>
        <p:txBody>
          <a:bodyPr wrap="square" lIns="91440" tIns="45720" rIns="91440" bIns="45720" rtlCol="0">
            <a:noAutofit/>
          </a:bodyPr>
          <a:lstStyle/>
          <a:p>
            <a:pPr lvl="0"/>
            <a:endParaRPr lang="en-IN" sz="2000" dirty="0">
              <a:latin typeface="IBM Plex Sans" panose="020B0503050203000203" pitchFamily="34" charset="0"/>
            </a:endParaRPr>
          </a:p>
          <a:p>
            <a:pPr marL="834390" lvl="1" indent="-285750">
              <a:buFont typeface="Arial" panose="020B0604020202020204" pitchFamily="34" charset="0"/>
              <a:buChar char="•"/>
            </a:pPr>
            <a:r>
              <a:rPr lang="en-IN" sz="2000" dirty="0">
                <a:latin typeface="IBM Plex Sans" panose="020B0503050203000203" pitchFamily="34" charset="0"/>
              </a:rPr>
              <a:t>It is the process that proves that the requesting system is who it claims to be.</a:t>
            </a:r>
          </a:p>
          <a:p>
            <a:pPr marL="834390" lvl="1" indent="-285750">
              <a:buFont typeface="Arial" panose="020B0604020202020204" pitchFamily="34" charset="0"/>
              <a:buChar char="•"/>
            </a:pPr>
            <a:r>
              <a:rPr lang="en-IN" sz="2000" dirty="0">
                <a:latin typeface="IBM Plex Sans" panose="020B0503050203000203" pitchFamily="34" charset="0"/>
              </a:rPr>
              <a:t>Systems can rely on authentication factors like username and password for users to identify themselves; or a fingerprint scanner to open mobile devices.</a:t>
            </a:r>
          </a:p>
          <a:p>
            <a:pPr marL="834390" lvl="1" indent="-285750">
              <a:buFont typeface="Arial" panose="020B0604020202020204" pitchFamily="34" charset="0"/>
              <a:buChar char="•"/>
            </a:pPr>
            <a:r>
              <a:rPr lang="en-IN" sz="2000" dirty="0">
                <a:latin typeface="IBM Plex Sans" panose="020B0503050203000203" pitchFamily="34" charset="0"/>
              </a:rPr>
              <a:t>On more complex systems, other factors may be used, like: </a:t>
            </a:r>
          </a:p>
          <a:p>
            <a:pPr marL="1383030" lvl="2" indent="-285750">
              <a:buFont typeface="Wingdings" panose="05000000000000000000" pitchFamily="2" charset="2"/>
              <a:buChar char="§"/>
            </a:pPr>
            <a:r>
              <a:rPr lang="en-IN" sz="1800" dirty="0">
                <a:latin typeface="IBM Plex Sans" panose="020B0503050203000203" pitchFamily="34" charset="0"/>
              </a:rPr>
              <a:t>Knowledge (Remembers)</a:t>
            </a:r>
          </a:p>
          <a:p>
            <a:pPr marL="1383030" lvl="2" indent="-285750">
              <a:buFont typeface="Wingdings" panose="05000000000000000000" pitchFamily="2" charset="2"/>
              <a:buChar char="§"/>
            </a:pPr>
            <a:r>
              <a:rPr lang="en-IN" sz="1800" dirty="0">
                <a:latin typeface="IBM Plex Sans" panose="020B0503050203000203" pitchFamily="34" charset="0"/>
              </a:rPr>
              <a:t>Possession (Has)</a:t>
            </a:r>
          </a:p>
          <a:p>
            <a:pPr marL="1383030" lvl="2" indent="-285750">
              <a:buFont typeface="Wingdings" panose="05000000000000000000" pitchFamily="2" charset="2"/>
              <a:buChar char="§"/>
            </a:pPr>
            <a:r>
              <a:rPr lang="en-IN" sz="1800" dirty="0">
                <a:latin typeface="IBM Plex Sans" panose="020B0503050203000203" pitchFamily="34" charset="0"/>
              </a:rPr>
              <a:t>Inheritance (Is)</a:t>
            </a:r>
          </a:p>
          <a:p>
            <a:pPr marL="834390" lvl="1" indent="-285750">
              <a:buFont typeface="Arial" panose="020B0604020202020204" pitchFamily="34" charset="0"/>
              <a:buChar char="•"/>
            </a:pPr>
            <a:r>
              <a:rPr lang="en-IN" sz="2000" dirty="0">
                <a:latin typeface="IBM Plex Sans" panose="020B0503050203000203" pitchFamily="34" charset="0"/>
              </a:rPr>
              <a:t>These factors can be combined together for a ‘Multi Factor authentication’.</a:t>
            </a:r>
          </a:p>
          <a:p>
            <a:pPr marL="834390" lvl="1" indent="-285750">
              <a:buFont typeface="Arial" panose="020B0604020202020204" pitchFamily="34" charset="0"/>
              <a:buChar char="•"/>
            </a:pPr>
            <a:r>
              <a:rPr lang="en-IN" sz="2000" dirty="0">
                <a:latin typeface="IBM Plex Sans" panose="020B0503050203000203" pitchFamily="34" charset="0"/>
              </a:rPr>
              <a:t>The system(machine/human) that is being Authenticated is called a Principal.</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658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45720"/>
            <a:ext cx="6583680" cy="274320"/>
          </a:xfrm>
        </p:spPr>
        <p:txBody>
          <a:bodyPr/>
          <a:lstStyle/>
          <a:p>
            <a:r>
              <a:rPr lang="en-US" dirty="0"/>
              <a:t>Securing Microservices</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11480" y="365760"/>
            <a:ext cx="13716000" cy="1143000"/>
          </a:xfrm>
        </p:spPr>
        <p:txBody>
          <a:bodyPr/>
          <a:lstStyle/>
          <a:p>
            <a:r>
              <a:rPr lang="en-IN" dirty="0">
                <a:solidFill>
                  <a:schemeClr val="tx1"/>
                </a:solidFill>
              </a:rPr>
              <a:t>AuthN and AuthZ in Monoliths</a:t>
            </a:r>
            <a:endParaRPr lang="en-US" dirty="0">
              <a:solidFill>
                <a:schemeClr val="tx1"/>
              </a:solidFill>
            </a:endParaRPr>
          </a:p>
        </p:txBody>
      </p:sp>
      <p:pic>
        <p:nvPicPr>
          <p:cNvPr id="6" name="Picture 5">
            <a:extLst>
              <a:ext uri="{FF2B5EF4-FFF2-40B4-BE49-F238E27FC236}">
                <a16:creationId xmlns:a16="http://schemas.microsoft.com/office/drawing/2014/main" id="{4018EFD8-10EA-4686-B165-DDEBE4FFEB6D}"/>
              </a:ext>
            </a:extLst>
          </p:cNvPr>
          <p:cNvPicPr>
            <a:picLocks noChangeAspect="1"/>
          </p:cNvPicPr>
          <p:nvPr/>
        </p:nvPicPr>
        <p:blipFill>
          <a:blip r:embed="rId3"/>
          <a:stretch>
            <a:fillRect/>
          </a:stretch>
        </p:blipFill>
        <p:spPr>
          <a:xfrm>
            <a:off x="7498081" y="151169"/>
            <a:ext cx="6987942" cy="5178914"/>
          </a:xfrm>
          <a:prstGeom prst="rect">
            <a:avLst/>
          </a:prstGeom>
        </p:spPr>
      </p:pic>
      <p:sp>
        <p:nvSpPr>
          <p:cNvPr id="7" name="TextBox 6">
            <a:extLst>
              <a:ext uri="{FF2B5EF4-FFF2-40B4-BE49-F238E27FC236}">
                <a16:creationId xmlns:a16="http://schemas.microsoft.com/office/drawing/2014/main" id="{2A87F017-DCB4-4DAF-8520-D8B9FAB1CE70}"/>
              </a:ext>
            </a:extLst>
          </p:cNvPr>
          <p:cNvSpPr txBox="1"/>
          <p:nvPr/>
        </p:nvSpPr>
        <p:spPr>
          <a:xfrm>
            <a:off x="228600" y="1007272"/>
            <a:ext cx="7269480" cy="6863417"/>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IBM Plex Sans" panose="020B0503050203000203" pitchFamily="34" charset="0"/>
              </a:rPr>
              <a:t>The Principal is challenged with authorization challenge (Single or Multiple Factor).</a:t>
            </a:r>
          </a:p>
          <a:p>
            <a:pPr marL="285750" indent="-285750">
              <a:buFont typeface="Arial" panose="020B0604020202020204" pitchFamily="34" charset="0"/>
              <a:buChar char="•"/>
            </a:pPr>
            <a:r>
              <a:rPr lang="en-IN" sz="2000" dirty="0">
                <a:latin typeface="IBM Plex Sans" panose="020B0503050203000203" pitchFamily="34" charset="0"/>
              </a:rPr>
              <a:t>The Monolith has a mapped (URL mapped usually) security controller (a servlet or a servlet filter) that checks the presence of credentials in the request and then initiates the process of credential verification.</a:t>
            </a:r>
          </a:p>
          <a:p>
            <a:pPr marL="285750" indent="-285750">
              <a:buFont typeface="Arial" panose="020B0604020202020204" pitchFamily="34" charset="0"/>
              <a:buChar char="•"/>
            </a:pPr>
            <a:r>
              <a:rPr lang="en-IN" sz="2000" dirty="0">
                <a:latin typeface="IBM Plex Sans" panose="020B0503050203000203" pitchFamily="34" charset="0"/>
              </a:rPr>
              <a:t>Once credentials are verified, a unique session token is generated (like a JSESSION ID). The application server usually has a session database that stores the session data.</a:t>
            </a:r>
          </a:p>
          <a:p>
            <a:pPr marL="285750" indent="-285750">
              <a:buFont typeface="Arial" panose="020B0604020202020204" pitchFamily="34" charset="0"/>
              <a:buChar char="•"/>
            </a:pPr>
            <a:r>
              <a:rPr lang="en-IN" sz="2000" dirty="0">
                <a:latin typeface="IBM Plex Sans" panose="020B0503050203000203" pitchFamily="34" charset="0"/>
              </a:rPr>
              <a:t>The session identifier is passed back to the user as a cookie so that all subsequent requests pass the same cookie in the http request and the application server that receives the request can in turn retrieve the session data for the user from session db and pass it to the application controllers.</a:t>
            </a:r>
          </a:p>
          <a:p>
            <a:pPr marL="285750" indent="-285750">
              <a:buFont typeface="Arial" panose="020B0604020202020204" pitchFamily="34" charset="0"/>
              <a:buChar char="•"/>
            </a:pPr>
            <a:r>
              <a:rPr lang="en-IN" sz="2000" dirty="0">
                <a:latin typeface="IBM Plex Sans" panose="020B0503050203000203" pitchFamily="34" charset="0"/>
              </a:rPr>
              <a:t>Application controllers like servlet of filter receive an HTTP Session bean that contains an encapsulated user session.</a:t>
            </a:r>
          </a:p>
          <a:p>
            <a:pPr marL="285750" indent="-285750">
              <a:buFont typeface="Arial" panose="020B0604020202020204" pitchFamily="34" charset="0"/>
              <a:buChar char="•"/>
            </a:pPr>
            <a:r>
              <a:rPr lang="en-IN" sz="2000" dirty="0">
                <a:latin typeface="IBM Plex Sans" panose="020B0503050203000203" pitchFamily="34" charset="0"/>
              </a:rPr>
              <a:t>Depending on the framework, the user session data can be passed as a channel neutral object along with further components in the worker thread. But basically all the components in the Monolith with the same worker thread rely on the same session data. </a:t>
            </a:r>
          </a:p>
        </p:txBody>
      </p:sp>
      <p:sp>
        <p:nvSpPr>
          <p:cNvPr id="8" name="TextBox 7">
            <a:extLst>
              <a:ext uri="{FF2B5EF4-FFF2-40B4-BE49-F238E27FC236}">
                <a16:creationId xmlns:a16="http://schemas.microsoft.com/office/drawing/2014/main" id="{46DF2904-3A14-4DB4-86B2-FAD028D4FE4C}"/>
              </a:ext>
            </a:extLst>
          </p:cNvPr>
          <p:cNvSpPr txBox="1"/>
          <p:nvPr/>
        </p:nvSpPr>
        <p:spPr>
          <a:xfrm>
            <a:off x="7745931" y="6216338"/>
            <a:ext cx="6675120" cy="1631216"/>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IBM Plex Sans" panose="020B0503050203000203" pitchFamily="34" charset="0"/>
              </a:rPr>
              <a:t>In many situations the sessions can be “STICKY” so that request reaches the same node in the app server cluster. This is for cases where the session database in the application server is not replicated across all nodes. </a:t>
            </a:r>
          </a:p>
        </p:txBody>
      </p:sp>
    </p:spTree>
    <p:extLst>
      <p:ext uri="{BB962C8B-B14F-4D97-AF65-F5344CB8AC3E}">
        <p14:creationId xmlns:p14="http://schemas.microsoft.com/office/powerpoint/2010/main" val="448366624"/>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23574</TotalTime>
  <Words>5667</Words>
  <Application>Microsoft Office PowerPoint</Application>
  <PresentationFormat>Custom</PresentationFormat>
  <Paragraphs>564</Paragraphs>
  <Slides>49</Slides>
  <Notes>34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49</vt:i4>
      </vt:variant>
    </vt:vector>
  </HeadingPairs>
  <TitlesOfParts>
    <vt:vector size="61" baseType="lpstr">
      <vt:lpstr>.AppleSystemUIFont</vt:lpstr>
      <vt:lpstr>Arial</vt:lpstr>
      <vt:lpstr>Arial Regular</vt:lpstr>
      <vt:lpstr>Calibri</vt:lpstr>
      <vt:lpstr>IBM Plex Sans</vt:lpstr>
      <vt:lpstr>IBM Plex Sans Regular</vt:lpstr>
      <vt:lpstr>LucidaGrande</vt:lpstr>
      <vt:lpstr>Wingdings</vt:lpstr>
      <vt:lpstr>1_COVERS</vt:lpstr>
      <vt:lpstr>2_Dark Background</vt:lpstr>
      <vt:lpstr>3_Light Background</vt:lpstr>
      <vt:lpstr>4_Color Block</vt:lpstr>
      <vt:lpstr>Securing Microservices  </vt:lpstr>
      <vt:lpstr>Introductions</vt:lpstr>
      <vt:lpstr>Agenda</vt:lpstr>
      <vt:lpstr>Objectives</vt:lpstr>
      <vt:lpstr>Topic</vt:lpstr>
      <vt:lpstr>Security In Microservices - Problem definition </vt:lpstr>
      <vt:lpstr>Core Security (AuthN, AuthZ)</vt:lpstr>
      <vt:lpstr>Authentication and Authorization</vt:lpstr>
      <vt:lpstr>AuthN and AuthZ in Monoliths</vt:lpstr>
      <vt:lpstr>AuthN and AuthZ in Monoliths (cont’d)</vt:lpstr>
      <vt:lpstr>Option 1: Shared Session Database</vt:lpstr>
      <vt:lpstr>Option 2: Security Gateway with Shared Session Database</vt:lpstr>
      <vt:lpstr>Option 3: Single Sign On (SSO)</vt:lpstr>
      <vt:lpstr>OAuth2.0 and OIDC(Open ID Connect)</vt:lpstr>
      <vt:lpstr>OAuth2.0</vt:lpstr>
      <vt:lpstr>OAuth2.0 Actors </vt:lpstr>
      <vt:lpstr>OAuth2.0 Scopes </vt:lpstr>
      <vt:lpstr>OAuth Tokens </vt:lpstr>
      <vt:lpstr>OAuth2 Grant Types </vt:lpstr>
      <vt:lpstr>OAuth2 Grant Type - Auth Code </vt:lpstr>
      <vt:lpstr>OAuth2 Grant Types - Implicit Flows </vt:lpstr>
      <vt:lpstr>OAuth2 Grant Types - Client Creds </vt:lpstr>
      <vt:lpstr>OAuth2 Grant Types - Password </vt:lpstr>
      <vt:lpstr>JWT</vt:lpstr>
      <vt:lpstr>Token based security for Microservices</vt:lpstr>
      <vt:lpstr>Authorization </vt:lpstr>
      <vt:lpstr>Security Between Services</vt:lpstr>
      <vt:lpstr>Security between services</vt:lpstr>
      <vt:lpstr>Security between services - Options</vt:lpstr>
      <vt:lpstr>Data Security</vt:lpstr>
      <vt:lpstr>Database security</vt:lpstr>
      <vt:lpstr>CIA of Info Security</vt:lpstr>
      <vt:lpstr>Information classification</vt:lpstr>
      <vt:lpstr>Securing data</vt:lpstr>
      <vt:lpstr>Securing data (cont’d)</vt:lpstr>
      <vt:lpstr>Network Security</vt:lpstr>
      <vt:lpstr>Network security</vt:lpstr>
      <vt:lpstr>Security Practices</vt:lpstr>
      <vt:lpstr>Few important security ‘To Do’s </vt:lpstr>
      <vt:lpstr>Cloud Native Security</vt:lpstr>
      <vt:lpstr>Cloud native </vt:lpstr>
      <vt:lpstr>Cloud native security   </vt:lpstr>
      <vt:lpstr>Cloud native security (cont’d) </vt:lpstr>
      <vt:lpstr>Docker container security</vt:lpstr>
      <vt:lpstr>Cloud native – K8S defence in depth</vt:lpstr>
      <vt:lpstr>Q&amp;A</vt:lpstr>
      <vt:lpstr>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Archana Ananthanarayan</cp:lastModifiedBy>
  <cp:revision>1005</cp:revision>
  <cp:lastPrinted>2017-10-24T19:02:10Z</cp:lastPrinted>
  <dcterms:created xsi:type="dcterms:W3CDTF">2017-10-15T17:28:19Z</dcterms:created>
  <dcterms:modified xsi:type="dcterms:W3CDTF">2020-02-13T09:08:58Z</dcterms:modified>
</cp:coreProperties>
</file>